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8" r:id="rId5"/>
  </p:sldMasterIdLst>
  <p:notesMasterIdLst>
    <p:notesMasterId r:id="rId22"/>
  </p:notesMasterIdLst>
  <p:handoutMasterIdLst>
    <p:handoutMasterId r:id="rId23"/>
  </p:handoutMasterIdLst>
  <p:sldIdLst>
    <p:sldId id="481" r:id="rId6"/>
    <p:sldId id="480" r:id="rId7"/>
    <p:sldId id="482" r:id="rId8"/>
    <p:sldId id="483" r:id="rId9"/>
    <p:sldId id="485" r:id="rId10"/>
    <p:sldId id="324" r:id="rId11"/>
    <p:sldId id="486" r:id="rId12"/>
    <p:sldId id="396" r:id="rId13"/>
    <p:sldId id="461" r:id="rId14"/>
    <p:sldId id="425" r:id="rId15"/>
    <p:sldId id="472" r:id="rId16"/>
    <p:sldId id="473" r:id="rId17"/>
    <p:sldId id="484" r:id="rId18"/>
    <p:sldId id="474" r:id="rId19"/>
    <p:sldId id="475" r:id="rId20"/>
    <p:sldId id="48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B80"/>
    <a:srgbClr val="0F457D"/>
    <a:srgbClr val="5AA74C"/>
    <a:srgbClr val="555656"/>
    <a:srgbClr val="EAF1E9"/>
    <a:srgbClr val="D2E1D0"/>
    <a:srgbClr val="385F87"/>
    <a:srgbClr val="FDBD41"/>
    <a:srgbClr val="999999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32"/>
  </p:normalViewPr>
  <p:slideViewPr>
    <p:cSldViewPr snapToGrid="0">
      <p:cViewPr varScale="1">
        <p:scale>
          <a:sx n="100" d="100"/>
          <a:sy n="100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0DFB67-FC7D-484D-BA6C-5C22F72C466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F88A13-9A74-4A1E-A768-7332C4FBF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C83867-2A12-2448-9C35-51C900F3D65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296C59-B8D3-5F4B-84C4-B261BC83A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96C59-B8D3-5F4B-84C4-B261BC83A4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1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 r="10435"/>
          <a:stretch/>
        </p:blipFill>
        <p:spPr>
          <a:xfrm>
            <a:off x="-38100" y="4"/>
            <a:ext cx="9182100" cy="6874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7981537" cy="1942570"/>
          </a:xfrm>
          <a:prstGeom prst="rect">
            <a:avLst/>
          </a:prstGeom>
        </p:spPr>
        <p:txBody>
          <a:bodyPr anchor="b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668" y="5388863"/>
            <a:ext cx="7981537" cy="115622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DBD4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542" y="5789113"/>
            <a:ext cx="1815663" cy="66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3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 r="10435"/>
          <a:stretch/>
        </p:blipFill>
        <p:spPr>
          <a:xfrm>
            <a:off x="-38100" y="4"/>
            <a:ext cx="9182100" cy="6874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542" y="5789113"/>
            <a:ext cx="1815663" cy="667493"/>
          </a:xfrm>
          <a:prstGeom prst="rect">
            <a:avLst/>
          </a:prstGeom>
        </p:spPr>
      </p:pic>
      <p:sp>
        <p:nvSpPr>
          <p:cNvPr id="4" name="Right Triangle 3"/>
          <p:cNvSpPr/>
          <p:nvPr userDrawn="1"/>
        </p:nvSpPr>
        <p:spPr>
          <a:xfrm flipH="1">
            <a:off x="-38100" y="-1"/>
            <a:ext cx="9182100" cy="6874291"/>
          </a:xfrm>
          <a:prstGeom prst="rtTriangle">
            <a:avLst/>
          </a:prstGeom>
          <a:solidFill>
            <a:srgbClr val="265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75" y="1219200"/>
            <a:ext cx="3491201" cy="1283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71949" y="4512733"/>
            <a:ext cx="3658115" cy="9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0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34042"/>
          <a:stretch/>
        </p:blipFill>
        <p:spPr>
          <a:xfrm>
            <a:off x="0" y="-6614"/>
            <a:ext cx="4724400" cy="686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5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23" y="273939"/>
            <a:ext cx="8363415" cy="8414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24" y="1371600"/>
            <a:ext cx="8363415" cy="473286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2900" y="1131108"/>
            <a:ext cx="8363415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61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99" y="270932"/>
            <a:ext cx="8305800" cy="8645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599" y="1371600"/>
            <a:ext cx="4077010" cy="4737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371599"/>
            <a:ext cx="3996266" cy="4737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2900" y="1131108"/>
            <a:ext cx="8363415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55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23" y="262468"/>
            <a:ext cx="8369610" cy="840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2900" y="1131108"/>
            <a:ext cx="8363415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0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 r="53001"/>
          <a:stretch/>
        </p:blipFill>
        <p:spPr>
          <a:xfrm>
            <a:off x="-38100" y="4"/>
            <a:ext cx="3695700" cy="68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3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522" y="1385046"/>
            <a:ext cx="8363415" cy="4658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359521" y="262467"/>
            <a:ext cx="8363415" cy="826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22" y="6339328"/>
            <a:ext cx="1117914" cy="3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9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9" r:id="rId3"/>
    <p:sldLayoutId id="2147483662" r:id="rId4"/>
    <p:sldLayoutId id="2147483664" r:id="rId5"/>
    <p:sldLayoutId id="2147483666" r:id="rId6"/>
    <p:sldLayoutId id="2147483667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rgbClr val="555656"/>
          </a:solidFill>
          <a:latin typeface="Calibri Light" charset="0"/>
          <a:ea typeface="Calibri Light" charset="0"/>
          <a:cs typeface="Calibri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AA74C"/>
        </a:buClr>
        <a:buFont typeface="Calibri" panose="020F0502020204030204" pitchFamily="34" charset="0"/>
        <a:buChar char="‒"/>
        <a:defRPr sz="2000" kern="1200">
          <a:solidFill>
            <a:srgbClr val="5AA7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5556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5556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 userDrawn="1">
          <p15:clr>
            <a:srgbClr val="F26B43"/>
          </p15:clr>
        </p15:guide>
        <p15:guide id="2" pos="2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644" y="6132445"/>
            <a:ext cx="1435292" cy="447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6345363"/>
            <a:ext cx="1401233" cy="35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5333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://www.employeenavigator.com/Marketplace/Product/?productTypeId=121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employeenavigator.com/Marketplace/Product/?productTypeId=161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zzfeed.com/williamalden/zenefits-hr-rocket-ship-but-some-customers-left-behind" TargetMode="External"/><Relationship Id="rId2" Type="http://schemas.openxmlformats.org/officeDocument/2006/relationships/hyperlink" Target="http://www.consumeraffairs.com/business/adp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aychex.pissedconsumer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94C5C-074F-46A8-B8B7-6654992ED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347" y="1814821"/>
            <a:ext cx="7981537" cy="1942570"/>
          </a:xfrm>
        </p:spPr>
        <p:txBody>
          <a:bodyPr/>
          <a:lstStyle/>
          <a:p>
            <a:r>
              <a:rPr lang="en-US" dirty="0"/>
              <a:t>[insert agency name]</a:t>
            </a:r>
            <a:br>
              <a:rPr lang="en-US" dirty="0"/>
            </a:br>
            <a:br>
              <a:rPr lang="en-US" dirty="0"/>
            </a:br>
            <a:r>
              <a:rPr lang="en-US" sz="3000" b="1" dirty="0"/>
              <a:t>Introduction to Employee Navigator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D680A-8361-416A-BA29-2DC6CFE9F8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Time-Off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7800" y="1371600"/>
            <a:ext cx="6002039" cy="4732868"/>
          </a:xfrm>
        </p:spPr>
        <p:txBody>
          <a:bodyPr>
            <a:normAutofit/>
          </a:bodyPr>
          <a:lstStyle/>
          <a:p>
            <a:r>
              <a:rPr lang="en-US" dirty="0"/>
              <a:t>Build the Perfect PTO Policy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HR &amp; Manager approvals &amp; permissions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Approve requested PTO with one click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Customize company policies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Configure company holidays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Ensure accurate accruals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Review your team’s time off history</a:t>
            </a:r>
          </a:p>
          <a:p>
            <a:r>
              <a:rPr lang="en-US" dirty="0"/>
              <a:t>Employee Self-Service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Request time off in seconds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View available PTO and time off history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View pending time off requests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Track all your company holidays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Real-time insights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33" y="1534582"/>
            <a:ext cx="1164167" cy="1136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33" y="3704166"/>
            <a:ext cx="1173393" cy="99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6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267" y="1371600"/>
            <a:ext cx="7009572" cy="4732868"/>
          </a:xfrm>
        </p:spPr>
        <p:txBody>
          <a:bodyPr/>
          <a:lstStyle/>
          <a:p>
            <a:r>
              <a:rPr lang="en-US" dirty="0"/>
              <a:t>Key Benefits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Manage and track all your assets from procurement to retirement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Reduce the likelihood of assets getting lost or stolen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Easily assign assets to new hires and retrieve them from terminated employees</a:t>
            </a:r>
          </a:p>
          <a:p>
            <a:r>
              <a:rPr lang="en-US" dirty="0"/>
              <a:t>One Dashboard 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Inventory your assents on one central dashboard</a:t>
            </a:r>
          </a:p>
          <a:p>
            <a:r>
              <a:rPr lang="en-US" dirty="0"/>
              <a:t>Detailed Tracking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Track asset details like serial numbers, costs, descriptions, &amp; more</a:t>
            </a:r>
          </a:p>
          <a:p>
            <a:r>
              <a:rPr lang="en-US" dirty="0"/>
              <a:t>Easy to Use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Manage employee asset assignments with ease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3" y="1441449"/>
            <a:ext cx="1217342" cy="13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 Reporting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7" y="1371600"/>
            <a:ext cx="6907972" cy="47328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Eligibility Tracking for Hourly Employees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Set-up stability and administrative periods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Easily track hours during measurement periods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Quickly identify eligible employees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Simple import of hours</a:t>
            </a:r>
          </a:p>
          <a:p>
            <a:r>
              <a:rPr lang="en-US" dirty="0"/>
              <a:t>Tool for 1094/1095 Reporting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Track and categorize your employees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Import health plan enrollment data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Calculate affordability &amp; monthly FTE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Generate and send 1094-C &amp; 1095-C reports</a:t>
            </a:r>
          </a:p>
          <a:p>
            <a:r>
              <a:rPr lang="en-US" dirty="0"/>
              <a:t>What Else is Included? 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An interactive guide to help navigate the process step-by –step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ALE &amp; Affordability calculators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Eligibility reports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Simple management for variable hour employees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Full pre-transmission audit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23" y="1439333"/>
            <a:ext cx="1073150" cy="1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90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E785-7E71-4708-A1FF-7F8B9DEB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B070-7909-4359-9561-EEE0A303E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Carrier: Send enrollment changes to carriers automatically </a:t>
            </a:r>
          </a:p>
          <a:p>
            <a:r>
              <a:rPr lang="en-US" dirty="0"/>
              <a:t>Payroll: Saves HR users an average of 10,800 hours per month on manual data entry across all companies using the product.</a:t>
            </a:r>
          </a:p>
          <a:p>
            <a:pPr lvl="1"/>
            <a:r>
              <a:rPr lang="en-US" dirty="0"/>
              <a:t>Cleaner data</a:t>
            </a:r>
          </a:p>
          <a:p>
            <a:pPr lvl="1"/>
            <a:r>
              <a:rPr lang="en-US" dirty="0"/>
              <a:t>Automated deduction changes </a:t>
            </a:r>
          </a:p>
          <a:p>
            <a:r>
              <a:rPr lang="en-US" dirty="0"/>
              <a:t>COBRA: Automatically notifies TPA to send DOL and QE forms.</a:t>
            </a:r>
          </a:p>
        </p:txBody>
      </p:sp>
    </p:spTree>
    <p:extLst>
      <p:ext uri="{BB962C8B-B14F-4D97-AF65-F5344CB8AC3E}">
        <p14:creationId xmlns:p14="http://schemas.microsoft.com/office/powerpoint/2010/main" val="1425709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COBRA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733" y="1371600"/>
            <a:ext cx="6493106" cy="4732868"/>
          </a:xfrm>
        </p:spPr>
        <p:txBody>
          <a:bodyPr/>
          <a:lstStyle/>
          <a:p>
            <a:r>
              <a:rPr lang="en-US" dirty="0"/>
              <a:t>COBRA made simple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COBRA automation for groups of all sizes, not just the big guys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Automate direct communication with participants and sending all COBRA notices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Eliminate error-prone manual processes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Enjoy automatic data transmission to TPA’s 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One system for entry of new hires and terminations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National network of 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  <a:hlinkClick r:id="rId2"/>
              </a:rPr>
              <a:t>integrated TPAs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66" y="1456267"/>
            <a:ext cx="1197428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7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Payroll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6422" y="1343173"/>
            <a:ext cx="5570594" cy="2219670"/>
          </a:xfrm>
        </p:spPr>
        <p:txBody>
          <a:bodyPr/>
          <a:lstStyle/>
          <a:p>
            <a:r>
              <a:rPr lang="en-US" dirty="0"/>
              <a:t>Spend More Time Building a Great Business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Eliminate dual-entry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Available to employers of all sizes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Quick turnaround &amp; low cost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Improve data accuracy</a:t>
            </a:r>
          </a:p>
          <a:p>
            <a:pPr lvl="1"/>
            <a:r>
              <a:rPr lang="en-US" sz="1600" dirty="0">
                <a:latin typeface="+mj-lt"/>
                <a:hlinkClick r:id="rId2"/>
              </a:rPr>
              <a:t>Integrated Payroll Partners </a:t>
            </a:r>
            <a:endParaRPr lang="en-US" sz="1600" dirty="0">
              <a:latin typeface="+mj-lt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CC61345-DF48-4AAD-9D07-C54A21360C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3314" y="1639115"/>
            <a:ext cx="1274646" cy="127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02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pic>
        <p:nvPicPr>
          <p:cNvPr id="1026" name="Picture 2" descr="Image result for soc2 type II">
            <a:extLst>
              <a:ext uri="{FF2B5EF4-FFF2-40B4-BE49-F238E27FC236}">
                <a16:creationId xmlns:a16="http://schemas.microsoft.com/office/drawing/2014/main" id="{B47EA37C-27CA-4CA6-A4A0-4A2AA6BBD3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89" y="1371600"/>
            <a:ext cx="1263530" cy="125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BBFA47-87D9-444B-ABE3-3974DEE3AF4C}"/>
              </a:ext>
            </a:extLst>
          </p:cNvPr>
          <p:cNvSpPr txBox="1">
            <a:spLocks/>
          </p:cNvSpPr>
          <p:nvPr/>
        </p:nvSpPr>
        <p:spPr>
          <a:xfrm>
            <a:off x="2717800" y="1371600"/>
            <a:ext cx="6002039" cy="1561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555656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‒"/>
              <a:defRPr sz="2000" kern="1200">
                <a:solidFill>
                  <a:srgbClr val="5AA7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556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556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SOC2 Type II + HITRUST</a:t>
            </a:r>
          </a:p>
          <a:p>
            <a:pPr lvl="1"/>
            <a:r>
              <a:rPr lang="en-US" sz="1600" dirty="0">
                <a:latin typeface="+mj-lt"/>
              </a:rPr>
              <a:t>In an effort to provide customers with a high level of comfort regarding the security of the data we are entrusted with, we completed a SOC2 Type II + HITRUST audit. </a:t>
            </a:r>
          </a:p>
          <a:p>
            <a:pPr lvl="1"/>
            <a:r>
              <a:rPr lang="en-US" sz="1600" dirty="0">
                <a:latin typeface="+mj-lt"/>
              </a:rPr>
              <a:t>A copy of the report can be provided upon request. 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Image result for hipaa hitech compliant">
            <a:extLst>
              <a:ext uri="{FF2B5EF4-FFF2-40B4-BE49-F238E27FC236}">
                <a16:creationId xmlns:a16="http://schemas.microsoft.com/office/drawing/2014/main" id="{ABB6AA53-7E30-4FC7-A71C-3E35ACF8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395" y="3120843"/>
            <a:ext cx="2024155" cy="135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D23F48-0CEA-4F62-BC07-35FF241697EA}"/>
              </a:ext>
            </a:extLst>
          </p:cNvPr>
          <p:cNvSpPr txBox="1">
            <a:spLocks/>
          </p:cNvSpPr>
          <p:nvPr/>
        </p:nvSpPr>
        <p:spPr>
          <a:xfrm>
            <a:off x="572356" y="3016414"/>
            <a:ext cx="6002039" cy="1561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555656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‒"/>
              <a:defRPr sz="2000" kern="1200">
                <a:solidFill>
                  <a:srgbClr val="5AA7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556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556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HIPPA HITECH Compliant</a:t>
            </a:r>
          </a:p>
          <a:p>
            <a:pPr lvl="1"/>
            <a:r>
              <a:rPr lang="en-US" sz="1600" dirty="0">
                <a:latin typeface="+mj-lt"/>
              </a:rPr>
              <a:t>Employee Navigator has undertaken an internal review and documented, where appropriate, its controls environment as a potential Business Associate for entities that may have specific regulatory obligations as covered entities under HIPPA. 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30" name="Picture 6" descr="GDPR: The Stakes Are High and Time Is of the Essence | Qualys ...">
            <a:extLst>
              <a:ext uri="{FF2B5EF4-FFF2-40B4-BE49-F238E27FC236}">
                <a16:creationId xmlns:a16="http://schemas.microsoft.com/office/drawing/2014/main" id="{4F132AD3-9846-4AEC-8D5F-D74B037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" y="4600947"/>
            <a:ext cx="1503285" cy="14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TRUST Alliance">
            <a:extLst>
              <a:ext uri="{FF2B5EF4-FFF2-40B4-BE49-F238E27FC236}">
                <a16:creationId xmlns:a16="http://schemas.microsoft.com/office/drawing/2014/main" id="{17ACDB60-7DDF-405C-B405-A40D7A833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17" y="4756648"/>
            <a:ext cx="2821195" cy="10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ew York Department of Financial Services Previews Rigorous ...">
            <a:extLst>
              <a:ext uri="{FF2B5EF4-FFF2-40B4-BE49-F238E27FC236}">
                <a16:creationId xmlns:a16="http://schemas.microsoft.com/office/drawing/2014/main" id="{14A4A541-4021-40A7-83DA-24FB3C6AC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565" y="4607466"/>
            <a:ext cx="1490894" cy="14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3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066800"/>
            <a:ext cx="3048000" cy="1219200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01457" y="562004"/>
            <a:ext cx="5029203" cy="4830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latin typeface="Gotham Book" charset="0"/>
              <a:ea typeface="Gotham Book" charset="0"/>
              <a:cs typeface="Gotham Book" charset="0"/>
            </a:endParaRPr>
          </a:p>
          <a:p>
            <a:r>
              <a:rPr lang="en-US" sz="1800" dirty="0">
                <a:latin typeface="Verdana"/>
                <a:ea typeface="Verdana"/>
              </a:rPr>
              <a:t>Introduction to Employee Navigator</a:t>
            </a:r>
          </a:p>
          <a:p>
            <a:pPr marL="0" indent="0">
              <a:buNone/>
            </a:pPr>
            <a:r>
              <a:rPr lang="en-US" sz="1800" dirty="0">
                <a:latin typeface="Verdana"/>
                <a:ea typeface="Verdana"/>
              </a:rPr>
              <a:t> </a:t>
            </a:r>
          </a:p>
          <a:p>
            <a:r>
              <a:rPr lang="en-US" sz="1800" dirty="0">
                <a:latin typeface="Verdana"/>
                <a:ea typeface="Verdana"/>
              </a:rPr>
              <a:t>Demo</a:t>
            </a:r>
          </a:p>
          <a:p>
            <a:pPr lvl="1"/>
            <a:r>
              <a:rPr lang="en-US" sz="1600" dirty="0">
                <a:latin typeface="Verdana"/>
                <a:ea typeface="Verdana"/>
              </a:rPr>
              <a:t>Employee portal</a:t>
            </a:r>
          </a:p>
          <a:p>
            <a:pPr lvl="1"/>
            <a:r>
              <a:rPr lang="en-US" sz="1600" dirty="0">
                <a:latin typeface="Verdana"/>
                <a:ea typeface="Verdana"/>
              </a:rPr>
              <a:t>HR Admin portal</a:t>
            </a:r>
          </a:p>
          <a:p>
            <a:pPr lvl="1"/>
            <a:endParaRPr lang="en-US" sz="1600" dirty="0">
              <a:latin typeface="Verdana"/>
              <a:ea typeface="Verdana"/>
            </a:endParaRPr>
          </a:p>
          <a:p>
            <a:r>
              <a:rPr lang="en-US" sz="1800" dirty="0">
                <a:latin typeface="Verdana"/>
                <a:ea typeface="Verdana"/>
              </a:rPr>
              <a:t>Integrations</a:t>
            </a:r>
          </a:p>
          <a:p>
            <a:pPr lvl="1"/>
            <a:r>
              <a:rPr lang="en-US" sz="1600" dirty="0">
                <a:latin typeface="Verdana"/>
                <a:ea typeface="Verdana"/>
              </a:rPr>
              <a:t>Carrier</a:t>
            </a:r>
          </a:p>
          <a:p>
            <a:pPr lvl="1"/>
            <a:r>
              <a:rPr lang="en-US" sz="1600" dirty="0">
                <a:latin typeface="Verdana"/>
                <a:ea typeface="Verdana"/>
              </a:rPr>
              <a:t>Payroll</a:t>
            </a:r>
          </a:p>
          <a:p>
            <a:pPr lvl="1"/>
            <a:r>
              <a:rPr lang="en-US" sz="1600" dirty="0">
                <a:latin typeface="Verdana"/>
                <a:ea typeface="Verdana"/>
              </a:rPr>
              <a:t>COBRA</a:t>
            </a:r>
          </a:p>
          <a:p>
            <a:endParaRPr lang="en-US" sz="1800" dirty="0">
              <a:latin typeface="Verdana"/>
              <a:ea typeface="Verdana"/>
            </a:endParaRPr>
          </a:p>
          <a:p>
            <a:r>
              <a:rPr lang="en-US" sz="1800" dirty="0">
                <a:latin typeface="Verdana"/>
                <a:ea typeface="Verdana"/>
              </a:rPr>
              <a:t>Security </a:t>
            </a:r>
          </a:p>
          <a:p>
            <a:pPr marL="457200" lvl="1" indent="0">
              <a:buNone/>
            </a:pPr>
            <a:endParaRPr lang="en-US" sz="1800" dirty="0">
              <a:latin typeface="Verdana"/>
              <a:ea typeface="Verdana"/>
            </a:endParaRPr>
          </a:p>
          <a:p>
            <a:r>
              <a:rPr lang="en-US" sz="1800" dirty="0">
                <a:latin typeface="Verdana"/>
                <a:ea typeface="Verdana"/>
              </a:rPr>
              <a:t>Q&amp;A</a:t>
            </a:r>
            <a:endParaRPr lang="en-US" sz="1800" dirty="0">
              <a:latin typeface="Gotham Book" charset="0"/>
              <a:ea typeface="Gotham Book" charset="0"/>
              <a:cs typeface="Gotham Book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Gotham Book" charset="0"/>
              <a:ea typeface="Gotham Book" charset="0"/>
              <a:cs typeface="Gotham Book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Gotham Book" charset="0"/>
              <a:ea typeface="Gotham Book" charset="0"/>
              <a:cs typeface="Gotham Book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Gotham Book" charset="0"/>
              <a:ea typeface="Gotham Book" charset="0"/>
              <a:cs typeface="Gotham 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57" y="1981200"/>
            <a:ext cx="1998285" cy="199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8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" y="1493139"/>
            <a:ext cx="2425699" cy="35783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A Proven Track Record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70867" y="1371600"/>
            <a:ext cx="5030998" cy="47328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rgbClr val="555656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AA74C"/>
              </a:buClr>
              <a:buFont typeface="Calibri" panose="020F0502020204030204" pitchFamily="34" charset="0"/>
              <a:buChar char="‒"/>
              <a:defRPr sz="2000" kern="1200">
                <a:solidFill>
                  <a:srgbClr val="5AA7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5556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5556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13M+ employees &amp; dependents on the platform</a:t>
            </a:r>
          </a:p>
          <a:p>
            <a:pPr>
              <a:lnSpc>
                <a:spcPct val="150000"/>
              </a:lnSpc>
            </a:pPr>
            <a:r>
              <a:rPr lang="en-US" dirty="0"/>
              <a:t>70K+ employers</a:t>
            </a:r>
          </a:p>
          <a:p>
            <a:pPr>
              <a:lnSpc>
                <a:spcPct val="150000"/>
              </a:lnSpc>
            </a:pPr>
            <a:r>
              <a:rPr lang="en-US" dirty="0"/>
              <a:t>Average employer size of 100 employees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Range in size from 2-40,000 lives across all industries in 50 states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6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0F19-0D23-49CB-B832-CCD7C805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online enrollment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1D266-23C1-41F5-B05D-8A558A27E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All in one benefits solution</a:t>
            </a:r>
          </a:p>
          <a:p>
            <a:r>
              <a:rPr lang="en-US" dirty="0"/>
              <a:t>Self service enrollment and PTO solution</a:t>
            </a:r>
          </a:p>
          <a:p>
            <a:r>
              <a:rPr lang="en-US" dirty="0"/>
              <a:t>Superior task management</a:t>
            </a:r>
          </a:p>
          <a:p>
            <a:r>
              <a:rPr lang="en-US" dirty="0"/>
              <a:t>Easy to complete new hire forms</a:t>
            </a:r>
          </a:p>
          <a:p>
            <a:r>
              <a:rPr lang="en-US" dirty="0"/>
              <a:t>Safety and training modernized</a:t>
            </a:r>
          </a:p>
          <a:p>
            <a:r>
              <a:rPr lang="en-US" dirty="0"/>
              <a:t>Improve data accuracy </a:t>
            </a:r>
          </a:p>
          <a:p>
            <a:r>
              <a:rPr lang="en-US" dirty="0"/>
              <a:t>Mobile friendly</a:t>
            </a:r>
          </a:p>
        </p:txBody>
      </p:sp>
    </p:spTree>
    <p:extLst>
      <p:ext uri="{BB962C8B-B14F-4D97-AF65-F5344CB8AC3E}">
        <p14:creationId xmlns:p14="http://schemas.microsoft.com/office/powerpoint/2010/main" val="85480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13163-61D8-4436-A20D-8FC473FE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Employee Navigator?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79F8A-84C3-4112-81A4-1D184C432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your documents, available on demand</a:t>
            </a:r>
          </a:p>
          <a:p>
            <a:pPr lvl="1"/>
            <a:r>
              <a:rPr lang="en-US" dirty="0"/>
              <a:t>Store and distribute all of your company’s documents in one place</a:t>
            </a:r>
          </a:p>
          <a:p>
            <a:pPr lvl="1"/>
            <a:endParaRPr lang="en-US" dirty="0"/>
          </a:p>
          <a:p>
            <a:r>
              <a:rPr lang="en-US" dirty="0"/>
              <a:t>Employee self-service (especially with COVID restrictions)</a:t>
            </a:r>
          </a:p>
          <a:p>
            <a:pPr lvl="1"/>
            <a:r>
              <a:rPr lang="en-US" dirty="0"/>
              <a:t>Benefit elections at the comfort of their home</a:t>
            </a:r>
          </a:p>
          <a:p>
            <a:pPr lvl="1"/>
            <a:r>
              <a:rPr lang="en-US" dirty="0"/>
              <a:t>View company related documents</a:t>
            </a:r>
          </a:p>
          <a:p>
            <a:pPr lvl="1"/>
            <a:endParaRPr lang="en-US" dirty="0"/>
          </a:p>
          <a:p>
            <a:r>
              <a:rPr lang="en-US" dirty="0"/>
              <a:t>Automatic employee updates (say goodbye to dual entry!)</a:t>
            </a:r>
          </a:p>
          <a:p>
            <a:pPr lvl="1"/>
            <a:r>
              <a:rPr lang="en-US" dirty="0"/>
              <a:t>Receive email notifications for changes to employee information such as addresses, promotions, and terminations </a:t>
            </a:r>
          </a:p>
          <a:p>
            <a:pPr lvl="1"/>
            <a:endParaRPr lang="en-US" dirty="0"/>
          </a:p>
          <a:p>
            <a:r>
              <a:rPr lang="en-US" dirty="0"/>
              <a:t>Integrations with carriers, TPAs, and payroll vendors! </a:t>
            </a:r>
          </a:p>
        </p:txBody>
      </p:sp>
    </p:spTree>
    <p:extLst>
      <p:ext uri="{BB962C8B-B14F-4D97-AF65-F5344CB8AC3E}">
        <p14:creationId xmlns:p14="http://schemas.microsoft.com/office/powerpoint/2010/main" val="305511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Technology &amp; Local Support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(Agency Name) partnered with Employee Navigator to combine best in class benefits &amp; HR technology with superior local support provided by (Agency Name) </a:t>
            </a:r>
          </a:p>
          <a:p>
            <a:endParaRPr lang="en-US" sz="1800" dirty="0"/>
          </a:p>
          <a:p>
            <a:r>
              <a:rPr lang="en-US" sz="1800" dirty="0"/>
              <a:t>Other vendors will centralize support forcing HR to deal with 1-800 numbers and call centers</a:t>
            </a:r>
          </a:p>
          <a:p>
            <a:pPr lvl="1"/>
            <a:r>
              <a:rPr lang="en-US" sz="1600" dirty="0"/>
              <a:t>ADP: </a:t>
            </a:r>
            <a:r>
              <a:rPr lang="en-US" sz="1600" dirty="0">
                <a:hlinkClick r:id="rId2"/>
              </a:rPr>
              <a:t>http://www.consumeraffairs.com/business/adp.html</a:t>
            </a:r>
            <a:r>
              <a:rPr lang="en-US" sz="1600" dirty="0"/>
              <a:t>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err="1"/>
              <a:t>Zenefits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http://www.buzzfeed.com/williamalden/zenefits-hr-rocket-ship-but-some-customers-left-behind</a:t>
            </a:r>
            <a:r>
              <a:rPr lang="en-US" sz="1600" dirty="0"/>
              <a:t>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Paychex: </a:t>
            </a:r>
            <a:r>
              <a:rPr lang="en-US" sz="1600" dirty="0">
                <a:hlinkClick r:id="rId4"/>
              </a:rPr>
              <a:t>http://paychex.pissedconsumer.com/</a:t>
            </a:r>
            <a:r>
              <a:rPr lang="en-US" sz="16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5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E5404-ED0D-498E-BD25-FF0D17537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93" y="1601757"/>
            <a:ext cx="7981537" cy="1942570"/>
          </a:xfrm>
        </p:spPr>
        <p:txBody>
          <a:bodyPr/>
          <a:lstStyle/>
          <a:p>
            <a:r>
              <a:rPr lang="en-US" sz="6600" b="1" dirty="0"/>
              <a:t>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E860B-8051-4C34-9CF3-80888022E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3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934" y="1371600"/>
            <a:ext cx="6162906" cy="4732868"/>
          </a:xfrm>
        </p:spPr>
        <p:txBody>
          <a:bodyPr/>
          <a:lstStyle/>
          <a:p>
            <a:r>
              <a:rPr lang="en-US" dirty="0"/>
              <a:t>All-in-One Benefits Solution</a:t>
            </a:r>
          </a:p>
          <a:p>
            <a:pPr lvl="1"/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Get new hires enrolled quickly</a:t>
            </a:r>
          </a:p>
          <a:p>
            <a:pPr lvl="1"/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Compare and select plans</a:t>
            </a:r>
          </a:p>
          <a:p>
            <a:pPr lvl="1"/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Review coverage status for all employees</a:t>
            </a:r>
          </a:p>
          <a:p>
            <a:pPr lvl="1"/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Monitor employee enrollment status and deadlines</a:t>
            </a:r>
          </a:p>
          <a:p>
            <a:pPr lvl="1"/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Manage contribution levels</a:t>
            </a:r>
          </a:p>
          <a:p>
            <a:pPr lvl="1"/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Store, review, and acknowledge important plan documents</a:t>
            </a:r>
          </a:p>
          <a:p>
            <a:pPr lvl="1"/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Integrated partners to create the best in class product</a:t>
            </a:r>
          </a:p>
          <a:p>
            <a:pPr lvl="2"/>
            <a:r>
              <a:rPr lang="en-US" sz="1200" dirty="0">
                <a:latin typeface="Calibri Light" charset="0"/>
                <a:ea typeface="Calibri Light" charset="0"/>
                <a:cs typeface="Calibri Light" charset="0"/>
              </a:rPr>
              <a:t>Let each partner focus on what they do best</a:t>
            </a:r>
          </a:p>
          <a:p>
            <a:pPr lvl="1"/>
            <a:endParaRPr lang="en-US" dirty="0"/>
          </a:p>
          <a:p>
            <a:r>
              <a:rPr lang="en-US" dirty="0"/>
              <a:t>Say Goodbye to the Paper</a:t>
            </a:r>
          </a:p>
          <a:p>
            <a:pPr lvl="1"/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Simple HR &amp; employee self-service portals</a:t>
            </a:r>
          </a:p>
          <a:p>
            <a:pPr lvl="1"/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Review benefits &amp; plan details 24-7-365</a:t>
            </a:r>
          </a:p>
          <a:p>
            <a:pPr lvl="1"/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Real-time reports for your administrators 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452034"/>
            <a:ext cx="1130300" cy="113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616" y="3780366"/>
            <a:ext cx="801077" cy="8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9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Onboarding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Superior Task Management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Intuitive self-service tool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Customizable for your business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Comprehensive audit trail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Simple to set-up &amp; manage</a:t>
            </a:r>
          </a:p>
          <a:p>
            <a:pPr lvl="1"/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dirty="0"/>
              <a:t>Easily Complete New Hire Forms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Make your onboarding process electronic </a:t>
            </a:r>
          </a:p>
          <a:p>
            <a:pPr lvl="1"/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dirty="0"/>
              <a:t>Safety &amp; Training Modernized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Modernize training, improve worksite safety, and reduce workers comp costs</a:t>
            </a:r>
          </a:p>
          <a:p>
            <a:pPr lvl="1"/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dirty="0"/>
              <a:t>Compliance Simplified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The online digital file makes tracking policies a walk in the park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08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555656"/>
      </a:dk1>
      <a:lt1>
        <a:sysClr val="window" lastClr="FFFFFF"/>
      </a:lt1>
      <a:dk2>
        <a:srgbClr val="385F87"/>
      </a:dk2>
      <a:lt2>
        <a:srgbClr val="808285"/>
      </a:lt2>
      <a:accent1>
        <a:srgbClr val="385F87"/>
      </a:accent1>
      <a:accent2>
        <a:srgbClr val="5BA84D"/>
      </a:accent2>
      <a:accent3>
        <a:srgbClr val="3F7CCF"/>
      </a:accent3>
      <a:accent4>
        <a:srgbClr val="26B799"/>
      </a:accent4>
      <a:accent5>
        <a:srgbClr val="FFC000"/>
      </a:accent5>
      <a:accent6>
        <a:srgbClr val="ED7D31"/>
      </a:accent6>
      <a:hlink>
        <a:srgbClr val="5BA84D"/>
      </a:hlink>
      <a:folHlink>
        <a:srgbClr val="26B79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97CFCEBC71546825EC759AAE38DC1" ma:contentTypeVersion="13" ma:contentTypeDescription="Create a new document." ma:contentTypeScope="" ma:versionID="a65a7f531b07eb503e1ac03b8724e9b8">
  <xsd:schema xmlns:xsd="http://www.w3.org/2001/XMLSchema" xmlns:xs="http://www.w3.org/2001/XMLSchema" xmlns:p="http://schemas.microsoft.com/office/2006/metadata/properties" xmlns:ns3="17522dcc-0709-4ab7-a1da-aea033497c39" xmlns:ns4="4ddf311a-24fb-46c4-b0ca-16952f57bf69" targetNamespace="http://schemas.microsoft.com/office/2006/metadata/properties" ma:root="true" ma:fieldsID="17ac44b349c5449cff42e65126f08f48" ns3:_="" ns4:_="">
    <xsd:import namespace="17522dcc-0709-4ab7-a1da-aea033497c39"/>
    <xsd:import namespace="4ddf311a-24fb-46c4-b0ca-16952f57bf6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22dcc-0709-4ab7-a1da-aea033497c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f311a-24fb-46c4-b0ca-16952f57b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789E80-7900-4456-9D46-53D19642CA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E4CB6A-C250-450D-B001-A0486D72EFFE}">
  <ds:schemaRefs>
    <ds:schemaRef ds:uri="4ddf311a-24fb-46c4-b0ca-16952f57bf69"/>
    <ds:schemaRef ds:uri="http://www.w3.org/XML/1998/namespace"/>
    <ds:schemaRef ds:uri="17522dcc-0709-4ab7-a1da-aea033497c39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971A801-1D02-4E67-995B-6819C85C97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522dcc-0709-4ab7-a1da-aea033497c39"/>
    <ds:schemaRef ds:uri="4ddf311a-24fb-46c4-b0ca-16952f57b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835</Words>
  <Application>Microsoft Office PowerPoint</Application>
  <PresentationFormat>On-screen Show (4:3)</PresentationFormat>
  <Paragraphs>157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Gotham Book</vt:lpstr>
      <vt:lpstr>Verdana</vt:lpstr>
      <vt:lpstr>Wingdings</vt:lpstr>
      <vt:lpstr>Office Theme</vt:lpstr>
      <vt:lpstr>Custom Design</vt:lpstr>
      <vt:lpstr>[insert agency name]  Introduction to Employee Navigator</vt:lpstr>
      <vt:lpstr>AGENDA</vt:lpstr>
      <vt:lpstr>PowerPoint Presentation</vt:lpstr>
      <vt:lpstr>Why is online enrollment important?</vt:lpstr>
      <vt:lpstr>Why Employee Navigator? </vt:lpstr>
      <vt:lpstr>Centralized Technology &amp; Local Support </vt:lpstr>
      <vt:lpstr>DEMO</vt:lpstr>
      <vt:lpstr>Benefits Administration</vt:lpstr>
      <vt:lpstr>New Hire Onboarding </vt:lpstr>
      <vt:lpstr>Time-Off Tracking</vt:lpstr>
      <vt:lpstr>Asset Tracking</vt:lpstr>
      <vt:lpstr>ACA Reporting </vt:lpstr>
      <vt:lpstr>Integrations</vt:lpstr>
      <vt:lpstr>Integrated COBRA </vt:lpstr>
      <vt:lpstr>Integrated Payroll</vt:lpstr>
      <vt:lpstr>Security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Payroll Integration Product Training</dc:title>
  <dc:creator>Lindsay Edgerley</dc:creator>
  <cp:lastModifiedBy>Steve Hunt</cp:lastModifiedBy>
  <cp:revision>40</cp:revision>
  <dcterms:modified xsi:type="dcterms:W3CDTF">2022-12-14T16:37:50Z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0x01010022E97CFCEBC71546825EC759AAE38DC1</vt:lpwstr>
  </property>
</Properties>
</file>