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481" r:id="rId5"/>
    <p:sldId id="286" r:id="rId6"/>
    <p:sldId id="293" r:id="rId7"/>
    <p:sldId id="294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1" r:id="rId18"/>
    <p:sldId id="492" r:id="rId19"/>
    <p:sldId id="4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l slide styles" id="{E0672862-CDDA-EB47-BBF4-B6B7E92D0048}">
          <p14:sldIdLst>
            <p14:sldId id="481"/>
            <p14:sldId id="286"/>
            <p14:sldId id="293"/>
            <p14:sldId id="294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841"/>
    <a:srgbClr val="E7F7E6"/>
    <a:srgbClr val="A7C9EE"/>
    <a:srgbClr val="087901"/>
    <a:srgbClr val="0051AA"/>
    <a:srgbClr val="E9F2FB"/>
    <a:srgbClr val="65A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6542C-5378-7B86-7F31-21753918FA97}" v="8" dt="2025-03-12T14:35:27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718"/>
  </p:normalViewPr>
  <p:slideViewPr>
    <p:cSldViewPr snapToGrid="0" snapToObjects="1">
      <p:cViewPr varScale="1">
        <p:scale>
          <a:sx n="110" d="100"/>
          <a:sy n="110" d="100"/>
        </p:scale>
        <p:origin x="14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4" d="100"/>
          <a:sy n="134" d="100"/>
        </p:scale>
        <p:origin x="49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3D2421-DACA-2D4B-B66C-880E8C35AA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793A1-E4C1-C542-98E4-042D26C38E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E432B-6C28-E548-972E-C7824A00635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FD3AA-FCF6-DD4F-A8A7-399D5202B5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50954-6890-B946-8AB8-356BFC870C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1509A-3090-7849-A24A-FDBD60115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56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E7671-4F4C-2646-8E73-107869100BA5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8F135-F897-974C-9D13-91F74D07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5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eneral Title Slide">
    <p:bg>
      <p:bgPr>
        <a:solidFill>
          <a:srgbClr val="39A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74B92DF7-30A5-2446-AE01-2A8559FBC2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23" t="18574" b="637"/>
          <a:stretch/>
        </p:blipFill>
        <p:spPr>
          <a:xfrm rot="10800000">
            <a:off x="5743902" y="3178175"/>
            <a:ext cx="6448098" cy="3686629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55C06442-BF80-D646-9868-8FAC4C37F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23" t="18574" b="637"/>
          <a:stretch/>
        </p:blipFill>
        <p:spPr>
          <a:xfrm>
            <a:off x="0" y="0"/>
            <a:ext cx="6448098" cy="3686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010F41-C6EA-0E49-8C15-271AC1838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2504"/>
            <a:ext cx="9144000" cy="1754326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03DF6-7EDF-5E48-8698-101FCDADA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68905"/>
            <a:ext cx="9144000" cy="108252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7F7E6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0E96F-62F0-584D-9D20-FAB3CD89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B5C6B64-49B8-7D4A-889D-0B3408A5F693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73836-00AB-5B4D-B722-4CFA1DC7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C7468-AEF2-564E-B4FD-FB3F55C7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5651E1D-FFF4-A142-8680-7B068C4F8C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44EEFF81-A571-B146-B526-696555A31E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0979" y="965898"/>
            <a:ext cx="2150041" cy="7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6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6B4AE-A08F-1744-A084-179AD12A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BA7B8A-F67D-044B-B1FE-DBC568B8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7FCED-C4BB-F64E-9AEC-7B657A81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2C78F1EB-E5B8-6741-A2A5-E652CF5AB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614" y="6264275"/>
            <a:ext cx="457200" cy="457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3EAC8E-B77C-3944-8D8D-386C5A6701A2}"/>
              </a:ext>
            </a:extLst>
          </p:cNvPr>
          <p:cNvSpPr/>
          <p:nvPr userDrawn="1"/>
        </p:nvSpPr>
        <p:spPr>
          <a:xfrm>
            <a:off x="-1" y="0"/>
            <a:ext cx="457199" cy="6858000"/>
          </a:xfrm>
          <a:prstGeom prst="rect">
            <a:avLst/>
          </a:prstGeom>
          <a:solidFill>
            <a:srgbClr val="39A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2F066-15E4-284C-AAE8-38031A58A1BD}"/>
              </a:ext>
            </a:extLst>
          </p:cNvPr>
          <p:cNvSpPr/>
          <p:nvPr userDrawn="1"/>
        </p:nvSpPr>
        <p:spPr>
          <a:xfrm>
            <a:off x="457198" y="0"/>
            <a:ext cx="247188" cy="6858000"/>
          </a:xfrm>
          <a:prstGeom prst="rect">
            <a:avLst/>
          </a:prstGeom>
          <a:solidFill>
            <a:srgbClr val="E7F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A006B8-6A97-DA4E-8B61-790020234C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0" y="0"/>
            <a:ext cx="51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3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6D15-7434-2B4E-99D9-A7837650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9697-D49E-0B4E-AFE9-AA220DE21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46BF2-03CB-6549-B199-96982F2E5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817E8-0983-5147-9BD6-62D66157D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7D208-37A8-8F4A-8759-DEED8AEB8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08F13-246C-5C48-BF87-23F116D9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835C0D08-D2C4-8446-9FC6-494E082A0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614" y="6264275"/>
            <a:ext cx="457200" cy="457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F0F30F-E8E1-5642-B9A5-6EC70155B754}"/>
              </a:ext>
            </a:extLst>
          </p:cNvPr>
          <p:cNvSpPr/>
          <p:nvPr userDrawn="1"/>
        </p:nvSpPr>
        <p:spPr>
          <a:xfrm>
            <a:off x="-1" y="0"/>
            <a:ext cx="457199" cy="6858000"/>
          </a:xfrm>
          <a:prstGeom prst="rect">
            <a:avLst/>
          </a:prstGeom>
          <a:solidFill>
            <a:srgbClr val="39A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6459FE-9B2B-C946-B222-017098346C24}"/>
              </a:ext>
            </a:extLst>
          </p:cNvPr>
          <p:cNvSpPr/>
          <p:nvPr userDrawn="1"/>
        </p:nvSpPr>
        <p:spPr>
          <a:xfrm>
            <a:off x="457198" y="0"/>
            <a:ext cx="247188" cy="6858000"/>
          </a:xfrm>
          <a:prstGeom prst="rect">
            <a:avLst/>
          </a:prstGeom>
          <a:solidFill>
            <a:srgbClr val="E7F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0CD84D-7358-C243-A243-399655972E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0" y="0"/>
            <a:ext cx="51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A03C-8B62-364B-9EC7-C9F0E636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38350-1050-0144-899C-35BD43E5F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7B72D-8DF5-944E-88E5-D84063F09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E9F96-2BFC-0546-B7AA-AA68BF7D0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5D440-EC07-944C-8E6B-F226F167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DB95B-E795-EA48-8221-0BA2C54B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0AE2BA4F-FB25-A54B-A118-F72A7F4CC8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614" y="6264275"/>
            <a:ext cx="457200" cy="457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089B0A-EAA2-D04D-A122-884845FFD61B}"/>
              </a:ext>
            </a:extLst>
          </p:cNvPr>
          <p:cNvSpPr/>
          <p:nvPr userDrawn="1"/>
        </p:nvSpPr>
        <p:spPr>
          <a:xfrm>
            <a:off x="-1" y="0"/>
            <a:ext cx="457199" cy="6858000"/>
          </a:xfrm>
          <a:prstGeom prst="rect">
            <a:avLst/>
          </a:prstGeom>
          <a:solidFill>
            <a:srgbClr val="39A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4D8AFE-E57F-F642-9762-6B048D90D563}"/>
              </a:ext>
            </a:extLst>
          </p:cNvPr>
          <p:cNvSpPr/>
          <p:nvPr userDrawn="1"/>
        </p:nvSpPr>
        <p:spPr>
          <a:xfrm>
            <a:off x="457198" y="0"/>
            <a:ext cx="247188" cy="6858000"/>
          </a:xfrm>
          <a:prstGeom prst="rect">
            <a:avLst/>
          </a:prstGeom>
          <a:solidFill>
            <a:srgbClr val="E7F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ECDF0F-ADF5-554E-A2BD-BE158287E0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0" y="0"/>
            <a:ext cx="51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69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BC00-9DAD-2A4E-B7CC-FBF9C469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3FEF7-8CDA-9449-8625-50A42269E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A65E1-3A3D-3A43-824C-17E9C204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9AD2D-69BC-F04D-B1B5-1939552A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007B5-F475-A44D-9268-D90023CE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9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775445-21DA-784C-9CD5-97A6C31E3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806FD-0EEA-B246-B78B-52DE3C37F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BA3CF-1C2C-6148-A03A-1B6BEC4D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46851-B5C7-9C4C-AA8D-42477D63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85BF5-1B22-3648-A5F4-5638B05D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1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gration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olygon&#10;&#10;Description automatically generated with low confidence">
            <a:extLst>
              <a:ext uri="{FF2B5EF4-FFF2-40B4-BE49-F238E27FC236}">
                <a16:creationId xmlns:a16="http://schemas.microsoft.com/office/drawing/2014/main" id="{D283F79D-AE2D-DB4F-BDAE-615306BE2E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602" t="32803" r="1524" b="4674"/>
          <a:stretch/>
        </p:blipFill>
        <p:spPr>
          <a:xfrm rot="10800000">
            <a:off x="2209797" y="5093752"/>
            <a:ext cx="9982201" cy="176424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0E96F-62F0-584D-9D20-FAB3CD89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B5C6B64-49B8-7D4A-889D-0B3408A5F693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73836-00AB-5B4D-B722-4CFA1DC7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C7468-AEF2-564E-B4FD-FB3F55C7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5651E1D-FFF4-A142-8680-7B068C4F8C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3BF52D2-3E10-8945-88F0-023D53E6E2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2507937"/>
            <a:ext cx="4239808" cy="1479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A008E6-0E57-FD4A-8BB8-E1B62CC71056}"/>
              </a:ext>
            </a:extLst>
          </p:cNvPr>
          <p:cNvSpPr txBox="1"/>
          <p:nvPr userDrawn="1"/>
        </p:nvSpPr>
        <p:spPr>
          <a:xfrm>
            <a:off x="5479759" y="2706405"/>
            <a:ext cx="623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77394-AF1D-674C-AAD3-64085D99CB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3303" y="4531648"/>
            <a:ext cx="4656800" cy="430212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rgbClr val="39A84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 descr="Polygon&#10;&#10;Description automatically generated with low confidence">
            <a:extLst>
              <a:ext uri="{FF2B5EF4-FFF2-40B4-BE49-F238E27FC236}">
                <a16:creationId xmlns:a16="http://schemas.microsoft.com/office/drawing/2014/main" id="{5FFFA397-121C-C943-A751-4476AC1AB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48" t="28797"/>
          <a:stretch/>
        </p:blipFill>
        <p:spPr>
          <a:xfrm>
            <a:off x="0" y="0"/>
            <a:ext cx="12003314" cy="20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89D698DE-7F0B-D64B-8413-CD50A230879B}"/>
              </a:ext>
            </a:extLst>
          </p:cNvPr>
          <p:cNvSpPr/>
          <p:nvPr userDrawn="1"/>
        </p:nvSpPr>
        <p:spPr>
          <a:xfrm rot="270222">
            <a:off x="-262337" y="-165361"/>
            <a:ext cx="3930708" cy="7146434"/>
          </a:xfrm>
          <a:custGeom>
            <a:avLst/>
            <a:gdLst>
              <a:gd name="connsiteX0" fmla="*/ 3930708 w 3930708"/>
              <a:gd name="connsiteY0" fmla="*/ 0 h 7146434"/>
              <a:gd name="connsiteX1" fmla="*/ 3930708 w 3930708"/>
              <a:gd name="connsiteY1" fmla="*/ 6879242 h 7146434"/>
              <a:gd name="connsiteX2" fmla="*/ 538514 w 3930708"/>
              <a:gd name="connsiteY2" fmla="*/ 7146434 h 7146434"/>
              <a:gd name="connsiteX3" fmla="*/ 0 w 3930708"/>
              <a:gd name="connsiteY3" fmla="*/ 309609 h 714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708" h="7146434">
                <a:moveTo>
                  <a:pt x="3930708" y="0"/>
                </a:moveTo>
                <a:lnTo>
                  <a:pt x="3930708" y="6879242"/>
                </a:lnTo>
                <a:lnTo>
                  <a:pt x="538514" y="7146434"/>
                </a:lnTo>
                <a:lnTo>
                  <a:pt x="0" y="309609"/>
                </a:lnTo>
                <a:close/>
              </a:path>
            </a:pathLst>
          </a:custGeom>
          <a:solidFill>
            <a:srgbClr val="E7F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D86486F-AC6C-A64C-99BA-F1184015867D}"/>
              </a:ext>
            </a:extLst>
          </p:cNvPr>
          <p:cNvSpPr/>
          <p:nvPr userDrawn="1"/>
        </p:nvSpPr>
        <p:spPr>
          <a:xfrm rot="270222">
            <a:off x="-263047" y="-147313"/>
            <a:ext cx="3472499" cy="7110341"/>
          </a:xfrm>
          <a:custGeom>
            <a:avLst/>
            <a:gdLst>
              <a:gd name="connsiteX0" fmla="*/ 0 w 3472499"/>
              <a:gd name="connsiteY0" fmla="*/ 273517 h 7110341"/>
              <a:gd name="connsiteX1" fmla="*/ 3472499 w 3472499"/>
              <a:gd name="connsiteY1" fmla="*/ 0 h 7110341"/>
              <a:gd name="connsiteX2" fmla="*/ 3472499 w 3472499"/>
              <a:gd name="connsiteY2" fmla="*/ 6879241 h 7110341"/>
              <a:gd name="connsiteX3" fmla="*/ 538514 w 3472499"/>
              <a:gd name="connsiteY3" fmla="*/ 7110341 h 711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2499" h="7110341">
                <a:moveTo>
                  <a:pt x="0" y="273517"/>
                </a:moveTo>
                <a:lnTo>
                  <a:pt x="3472499" y="0"/>
                </a:lnTo>
                <a:lnTo>
                  <a:pt x="3472499" y="6879241"/>
                </a:lnTo>
                <a:lnTo>
                  <a:pt x="538514" y="7110341"/>
                </a:lnTo>
                <a:close/>
              </a:path>
            </a:pathLst>
          </a:custGeom>
          <a:solidFill>
            <a:srgbClr val="39A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C38FF-6BE7-2E49-A425-A76B93A2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C3DE3-1055-E044-ACE4-AACA2596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91F58-169D-4548-B544-1C67E4D6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395F5-277E-894B-8763-C85107C56207}"/>
              </a:ext>
            </a:extLst>
          </p:cNvPr>
          <p:cNvSpPr txBox="1"/>
          <p:nvPr userDrawn="1"/>
        </p:nvSpPr>
        <p:spPr>
          <a:xfrm>
            <a:off x="558698" y="2767753"/>
            <a:ext cx="2417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BA7D173-9A7A-9546-ADB1-6F43DFED8C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38600" y="852433"/>
            <a:ext cx="7505700" cy="5086350"/>
          </a:xfrm>
        </p:spPr>
        <p:txBody>
          <a:bodyPr anchor="ctr"/>
          <a:lstStyle>
            <a:lvl1pPr marL="514350" indent="-514350">
              <a:buFont typeface="+mj-lt"/>
              <a:buAutoNum type="arabicPeriod"/>
              <a:defRPr sz="3200" b="1" i="0"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3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1C7B-B703-104B-9E69-02C89EFB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A58CB-8947-9C47-AD08-6775E86A8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A78CB-84FB-4C49-85E7-F2C833FD7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369EC-52CD-7C4B-989E-FD2C38C1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196F5-B9A9-5A4A-BF6F-4DE2AC09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6E8DC67F-3E13-334E-9F63-81EE76B2D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614" y="6264275"/>
            <a:ext cx="457200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2BC11C-0DC4-7C45-8B72-C304D2AF270E}"/>
              </a:ext>
            </a:extLst>
          </p:cNvPr>
          <p:cNvSpPr/>
          <p:nvPr userDrawn="1"/>
        </p:nvSpPr>
        <p:spPr>
          <a:xfrm>
            <a:off x="-1" y="0"/>
            <a:ext cx="457199" cy="6858000"/>
          </a:xfrm>
          <a:prstGeom prst="rect">
            <a:avLst/>
          </a:prstGeom>
          <a:solidFill>
            <a:srgbClr val="39A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5645E9-B41C-1147-A80F-C6BE4BABC59C}"/>
              </a:ext>
            </a:extLst>
          </p:cNvPr>
          <p:cNvSpPr/>
          <p:nvPr userDrawn="1"/>
        </p:nvSpPr>
        <p:spPr>
          <a:xfrm>
            <a:off x="457198" y="0"/>
            <a:ext cx="247188" cy="6858000"/>
          </a:xfrm>
          <a:prstGeom prst="rect">
            <a:avLst/>
          </a:prstGeom>
          <a:solidFill>
            <a:srgbClr val="E7F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18057D-7512-CB41-8737-20C5BC8DE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0" y="0"/>
            <a:ext cx="51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8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1C7B-B703-104B-9E69-02C89EFB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066" y="649341"/>
            <a:ext cx="9447734" cy="7571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A58CB-8947-9C47-AD08-6775E86A8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A78CB-84FB-4C49-85E7-F2C833FD7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369EC-52CD-7C4B-989E-FD2C38C1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196F5-B9A9-5A4A-BF6F-4DE2AC09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6E8DC67F-3E13-334E-9F63-81EE76B2D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614" y="6264275"/>
            <a:ext cx="457200" cy="4572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35FB8C2-EBE9-F74A-9481-8A7708F263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570706"/>
            <a:ext cx="901700" cy="914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46C34A-C307-3944-91C0-7625BFD3977E}"/>
              </a:ext>
            </a:extLst>
          </p:cNvPr>
          <p:cNvSpPr/>
          <p:nvPr userDrawn="1"/>
        </p:nvSpPr>
        <p:spPr>
          <a:xfrm>
            <a:off x="-1" y="0"/>
            <a:ext cx="457199" cy="6858000"/>
          </a:xfrm>
          <a:prstGeom prst="rect">
            <a:avLst/>
          </a:prstGeom>
          <a:solidFill>
            <a:srgbClr val="39A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17D2B4-9D37-7244-B14E-4B132D75E2DF}"/>
              </a:ext>
            </a:extLst>
          </p:cNvPr>
          <p:cNvSpPr/>
          <p:nvPr userDrawn="1"/>
        </p:nvSpPr>
        <p:spPr>
          <a:xfrm>
            <a:off x="457198" y="0"/>
            <a:ext cx="247188" cy="6858000"/>
          </a:xfrm>
          <a:prstGeom prst="rect">
            <a:avLst/>
          </a:prstGeom>
          <a:solidFill>
            <a:srgbClr val="E7F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04B36-0F26-D741-A280-F8471311E0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0" y="0"/>
            <a:ext cx="51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2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CD4E9AA2-08DF-404A-B7AA-21AADE5339FF}"/>
              </a:ext>
            </a:extLst>
          </p:cNvPr>
          <p:cNvSpPr/>
          <p:nvPr userDrawn="1"/>
        </p:nvSpPr>
        <p:spPr>
          <a:xfrm rot="10800000">
            <a:off x="8179805" y="-1"/>
            <a:ext cx="4012195" cy="3957082"/>
          </a:xfrm>
          <a:custGeom>
            <a:avLst/>
            <a:gdLst>
              <a:gd name="connsiteX0" fmla="*/ 4012195 w 4012195"/>
              <a:gd name="connsiteY0" fmla="*/ 3957082 h 3957082"/>
              <a:gd name="connsiteX1" fmla="*/ 0 w 4012195"/>
              <a:gd name="connsiteY1" fmla="*/ 3957082 h 3957082"/>
              <a:gd name="connsiteX2" fmla="*/ 0 w 4012195"/>
              <a:gd name="connsiteY2" fmla="*/ 784116 h 3957082"/>
              <a:gd name="connsiteX3" fmla="*/ 663551 w 4012195"/>
              <a:gd name="connsiteY3" fmla="*/ 0 h 395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2195" h="3957082">
                <a:moveTo>
                  <a:pt x="4012195" y="3957082"/>
                </a:moveTo>
                <a:lnTo>
                  <a:pt x="0" y="3957082"/>
                </a:lnTo>
                <a:lnTo>
                  <a:pt x="0" y="784116"/>
                </a:lnTo>
                <a:lnTo>
                  <a:pt x="663551" y="0"/>
                </a:lnTo>
                <a:close/>
              </a:path>
            </a:pathLst>
          </a:custGeom>
          <a:solidFill>
            <a:srgbClr val="A7C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486084C-D524-7A4C-A8CC-D94B32D17109}"/>
              </a:ext>
            </a:extLst>
          </p:cNvPr>
          <p:cNvSpPr/>
          <p:nvPr userDrawn="1"/>
        </p:nvSpPr>
        <p:spPr>
          <a:xfrm>
            <a:off x="7806649" y="1924067"/>
            <a:ext cx="4385353" cy="5680303"/>
          </a:xfrm>
          <a:custGeom>
            <a:avLst/>
            <a:gdLst>
              <a:gd name="connsiteX0" fmla="*/ 4385353 w 4385353"/>
              <a:gd name="connsiteY0" fmla="*/ 0 h 5680303"/>
              <a:gd name="connsiteX1" fmla="*/ 4385353 w 4385353"/>
              <a:gd name="connsiteY1" fmla="*/ 5680303 h 5680303"/>
              <a:gd name="connsiteX2" fmla="*/ 4385352 w 4385353"/>
              <a:gd name="connsiteY2" fmla="*/ 5680303 h 5680303"/>
              <a:gd name="connsiteX3" fmla="*/ 4385352 w 4385353"/>
              <a:gd name="connsiteY3" fmla="*/ 4933933 h 5680303"/>
              <a:gd name="connsiteX4" fmla="*/ 0 w 4385353"/>
              <a:gd name="connsiteY4" fmla="*/ 4933933 h 568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5353" h="5680303">
                <a:moveTo>
                  <a:pt x="4385353" y="0"/>
                </a:moveTo>
                <a:lnTo>
                  <a:pt x="4385353" y="5680303"/>
                </a:lnTo>
                <a:lnTo>
                  <a:pt x="4385352" y="5680303"/>
                </a:lnTo>
                <a:lnTo>
                  <a:pt x="4385352" y="4933933"/>
                </a:lnTo>
                <a:lnTo>
                  <a:pt x="0" y="4933933"/>
                </a:lnTo>
                <a:close/>
              </a:path>
            </a:pathLst>
          </a:custGeom>
          <a:solidFill>
            <a:srgbClr val="005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0DD03-D4F4-AB48-B9EC-27BF0CCD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2672"/>
            <a:ext cx="8188860" cy="1754326"/>
          </a:xfrm>
        </p:spPr>
        <p:txBody>
          <a:bodyPr anchor="b"/>
          <a:lstStyle>
            <a:lvl1pPr algn="l">
              <a:defRPr sz="6000" b="1" i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86EA4-8576-2947-BA53-09A0312DA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13251"/>
            <a:ext cx="8188860" cy="1039891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5A1E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C38FF-6BE7-2E49-A425-A76B93A2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C3DE3-1055-E044-ACE4-AACA2596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91F58-169D-4548-B544-1C67E4D6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F1DF-9BFF-5E4C-9D1C-B4CD33C9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22313-8377-8B48-9677-60EDA26C1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0A984-9209-464F-9ED9-298107FBB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BCCBB-E85D-0E40-ACB8-8C35B100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125F1-F85F-CF41-8537-C0CE360C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6BFD9-0E17-3E48-B7BF-B56323D3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11383AF0-291E-B241-97CD-E9A792CCA5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614" y="6264275"/>
            <a:ext cx="457200" cy="457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9E99C2-65EE-6046-A0BF-AAE3376E4379}"/>
              </a:ext>
            </a:extLst>
          </p:cNvPr>
          <p:cNvSpPr/>
          <p:nvPr userDrawn="1"/>
        </p:nvSpPr>
        <p:spPr>
          <a:xfrm>
            <a:off x="-1" y="0"/>
            <a:ext cx="457199" cy="6858000"/>
          </a:xfrm>
          <a:prstGeom prst="rect">
            <a:avLst/>
          </a:prstGeom>
          <a:solidFill>
            <a:srgbClr val="39A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B60F01-3747-1E43-B0C2-3D8B5A74EB45}"/>
              </a:ext>
            </a:extLst>
          </p:cNvPr>
          <p:cNvSpPr/>
          <p:nvPr userDrawn="1"/>
        </p:nvSpPr>
        <p:spPr>
          <a:xfrm>
            <a:off x="457198" y="0"/>
            <a:ext cx="247188" cy="6858000"/>
          </a:xfrm>
          <a:prstGeom prst="rect">
            <a:avLst/>
          </a:prstGeom>
          <a:solidFill>
            <a:srgbClr val="E7F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808EBB-8D58-FC42-87A8-77294B81B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0" y="0"/>
            <a:ext cx="51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D0B53-F41E-0443-882E-F6D28471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BA6D1-942A-8E4D-B2B8-EFCE53FE2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07127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24CAD-BCB9-7D4F-B69E-41DD28115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07127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19BC03-BC5C-A84A-A0F0-EB64EBDF6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0936" y="1681163"/>
            <a:ext cx="507445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8DED21-4F07-4541-8965-048F4CE19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0936" y="2505075"/>
            <a:ext cx="5074451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6D8119-FB72-F542-AE8E-1FD03A0E9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D8FAF0-C075-1A41-9465-C328CCED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0C73BF-7CF2-E64A-97A1-F3DFAD26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96125AB9-8BE7-7B4C-875C-EC78D41BF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614" y="6264275"/>
            <a:ext cx="457200" cy="457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430F735-CD8C-1F40-8B4B-A44B8C624C48}"/>
              </a:ext>
            </a:extLst>
          </p:cNvPr>
          <p:cNvSpPr/>
          <p:nvPr userDrawn="1"/>
        </p:nvSpPr>
        <p:spPr>
          <a:xfrm>
            <a:off x="-1" y="0"/>
            <a:ext cx="457199" cy="6858000"/>
          </a:xfrm>
          <a:prstGeom prst="rect">
            <a:avLst/>
          </a:prstGeom>
          <a:solidFill>
            <a:srgbClr val="39A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5D9F15-2AF6-7E49-8FDC-973901211FA9}"/>
              </a:ext>
            </a:extLst>
          </p:cNvPr>
          <p:cNvSpPr/>
          <p:nvPr userDrawn="1"/>
        </p:nvSpPr>
        <p:spPr>
          <a:xfrm>
            <a:off x="457198" y="0"/>
            <a:ext cx="247188" cy="6858000"/>
          </a:xfrm>
          <a:prstGeom prst="rect">
            <a:avLst/>
          </a:prstGeom>
          <a:solidFill>
            <a:srgbClr val="E7F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60E0CB-E9F8-8947-B8E1-E93BE16A21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0" y="0"/>
            <a:ext cx="51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7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FCD2-8B42-A64D-B1A3-70AAE3BB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EB56C-ECAF-8941-90AF-24827EFA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B64-49B8-7D4A-889D-0B3408A5F693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9C857-44A8-6F48-941A-E6E9C60F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C6F69-B845-0947-B21D-10B87443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1E1D-FFF4-A142-8680-7B068C4F8C5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58B6E4E1-AD26-564D-B110-8DB6EFB0CA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614" y="6264275"/>
            <a:ext cx="457200" cy="457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9001AE-B879-8242-A66F-C0F3898381B3}"/>
              </a:ext>
            </a:extLst>
          </p:cNvPr>
          <p:cNvSpPr/>
          <p:nvPr userDrawn="1"/>
        </p:nvSpPr>
        <p:spPr>
          <a:xfrm>
            <a:off x="-1" y="0"/>
            <a:ext cx="457199" cy="6858000"/>
          </a:xfrm>
          <a:prstGeom prst="rect">
            <a:avLst/>
          </a:prstGeom>
          <a:solidFill>
            <a:srgbClr val="39A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289FAA-63A2-C143-A28E-EEDD070B92A9}"/>
              </a:ext>
            </a:extLst>
          </p:cNvPr>
          <p:cNvSpPr/>
          <p:nvPr userDrawn="1"/>
        </p:nvSpPr>
        <p:spPr>
          <a:xfrm>
            <a:off x="457198" y="0"/>
            <a:ext cx="247188" cy="6858000"/>
          </a:xfrm>
          <a:prstGeom prst="rect">
            <a:avLst/>
          </a:prstGeom>
          <a:solidFill>
            <a:srgbClr val="E7F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7916D8-A3F0-974F-8E89-EE30AAAC7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0" y="0"/>
            <a:ext cx="51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7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19239E-BC9F-E74D-AA58-D8466140F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0CDD8-84A0-0B42-AEF0-D61ED0F56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7399"/>
            <a:ext cx="10515600" cy="41195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2DF2E-749B-7B43-9374-D2CE93694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fld id="{8B5C6B64-49B8-7D4A-889D-0B3408A5F693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22701-61B9-3F48-BD8D-F0F6176D8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61A65-8B71-BA4E-8A10-606D03C5B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fld id="{65651E1D-FFF4-A142-8680-7B068C4F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7" r:id="rId4"/>
    <p:sldLayoutId id="2147483666" r:id="rId5"/>
    <p:sldLayoutId id="2147483665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Segoe UI" panose="020B0502040204020203" pitchFamily="34" charset="0"/>
          <a:ea typeface="Source Sans Pro" panose="020B050303040302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ource Sans Pro" panose="020B050303040302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400"/>
        </a:spcAft>
        <a:buSzPct val="120000"/>
        <a:buFont typeface="System Font Regular"/>
        <a:buChar char="◦"/>
        <a:defRPr sz="2000" kern="1200">
          <a:solidFill>
            <a:srgbClr val="39A841"/>
          </a:solidFill>
          <a:latin typeface="Segoe UI" panose="020B0502040204020203" pitchFamily="34" charset="0"/>
          <a:ea typeface="Source Sans Pro" panose="020B050303040302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rgbClr val="087901"/>
          </a:solidFill>
          <a:latin typeface="Segoe UI" panose="020B0502040204020203" pitchFamily="34" charset="0"/>
          <a:ea typeface="Source Sans Pro" panose="020B050303040302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rgbClr val="087901"/>
          </a:solidFill>
          <a:latin typeface="Segoe UI" panose="020B0502040204020203" pitchFamily="34" charset="0"/>
          <a:ea typeface="Source Sans Pro" panose="020B050303040302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rgbClr val="087901"/>
          </a:solidFill>
          <a:latin typeface="Segoe UI" panose="020B0502040204020203" pitchFamily="34" charset="0"/>
          <a:ea typeface="Source Sans Pro" panose="020B050303040302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employeenavigator.com/Marketplace/Product/?productTypeId=121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employeenavigator.com/Marketplace/Product/?productTypeId=161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94C5C-074F-46A8-B8B7-6654992ED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348" y="1244147"/>
            <a:ext cx="7981537" cy="3083921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sz="4800" dirty="0"/>
              <a:t>Introduction to </a:t>
            </a:r>
            <a:br>
              <a:rPr lang="en-US" sz="4800" dirty="0"/>
            </a:br>
            <a:r>
              <a:rPr lang="en-US" sz="4800" dirty="0"/>
              <a:t>Employee Navigator</a:t>
            </a:r>
          </a:p>
        </p:txBody>
      </p:sp>
    </p:spTree>
    <p:extLst>
      <p:ext uri="{BB962C8B-B14F-4D97-AF65-F5344CB8AC3E}">
        <p14:creationId xmlns:p14="http://schemas.microsoft.com/office/powerpoint/2010/main" val="2112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525D0-6B60-4962-B22E-52F5C3D8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CA16F-A9D9-4B9F-81A6-3527AFCFF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All-in-One Benefits Solution</a:t>
            </a:r>
          </a:p>
          <a:p>
            <a:pPr lvl="1"/>
            <a:r>
              <a:rPr lang="en-US" sz="1400" dirty="0">
                <a:ea typeface="Calibri Light" charset="0"/>
              </a:rPr>
              <a:t>Get new hires enrolled quickly</a:t>
            </a:r>
          </a:p>
          <a:p>
            <a:pPr lvl="1"/>
            <a:r>
              <a:rPr lang="en-US" sz="1400" dirty="0">
                <a:ea typeface="Calibri Light" charset="0"/>
              </a:rPr>
              <a:t>Compare and select plans</a:t>
            </a:r>
          </a:p>
          <a:p>
            <a:pPr lvl="1"/>
            <a:r>
              <a:rPr lang="en-US" sz="1400" dirty="0">
                <a:ea typeface="Calibri Light" charset="0"/>
              </a:rPr>
              <a:t>Review coverage status for all employees</a:t>
            </a:r>
          </a:p>
          <a:p>
            <a:pPr lvl="1"/>
            <a:r>
              <a:rPr lang="en-US" sz="1400" dirty="0">
                <a:ea typeface="Calibri Light" charset="0"/>
              </a:rPr>
              <a:t>Monitor employee enrollment status and deadlines</a:t>
            </a:r>
          </a:p>
          <a:p>
            <a:pPr lvl="1"/>
            <a:r>
              <a:rPr lang="en-US" sz="1400" dirty="0">
                <a:ea typeface="Calibri Light" charset="0"/>
              </a:rPr>
              <a:t>Manage contribution levels</a:t>
            </a:r>
          </a:p>
          <a:p>
            <a:pPr lvl="1"/>
            <a:r>
              <a:rPr lang="en-US" sz="1400" dirty="0">
                <a:ea typeface="Calibri Light" charset="0"/>
              </a:rPr>
              <a:t>Store, review, and acknowledge important plan documents</a:t>
            </a:r>
          </a:p>
          <a:p>
            <a:pPr lvl="1"/>
            <a:r>
              <a:rPr lang="en-US" sz="1400" dirty="0">
                <a:ea typeface="Calibri Light" charset="0"/>
              </a:rPr>
              <a:t>Integrated partners to create the best-in-class product</a:t>
            </a:r>
          </a:p>
          <a:p>
            <a:pPr lvl="2"/>
            <a:r>
              <a:rPr lang="en-US" sz="1200" dirty="0">
                <a:ea typeface="Calibri Light" charset="0"/>
              </a:rPr>
              <a:t>Let each partner focus on what they do best</a:t>
            </a:r>
          </a:p>
          <a:p>
            <a:pPr lvl="1"/>
            <a:endParaRPr lang="en-US" dirty="0"/>
          </a:p>
          <a:p>
            <a:r>
              <a:rPr lang="en-US" dirty="0"/>
              <a:t>Say Goodbye to the Paper</a:t>
            </a:r>
          </a:p>
          <a:p>
            <a:pPr lvl="1"/>
            <a:r>
              <a:rPr lang="en-US" sz="1400" dirty="0">
                <a:ea typeface="Calibri Light" charset="0"/>
              </a:rPr>
              <a:t>Simple HR &amp; employee self-service portals</a:t>
            </a:r>
          </a:p>
          <a:p>
            <a:pPr lvl="1"/>
            <a:r>
              <a:rPr lang="en-US" sz="1400" dirty="0">
                <a:ea typeface="Calibri Light" charset="0"/>
              </a:rPr>
              <a:t>Review benefits &amp; plan details 24-7-365</a:t>
            </a:r>
          </a:p>
          <a:p>
            <a:pPr lvl="1"/>
            <a:r>
              <a:rPr lang="en-US" sz="1400" dirty="0">
                <a:ea typeface="Calibri Light" charset="0"/>
              </a:rPr>
              <a:t>Real-time reports for your administrators</a:t>
            </a:r>
          </a:p>
        </p:txBody>
      </p:sp>
      <p:pic>
        <p:nvPicPr>
          <p:cNvPr id="5" name="Picture Placeholder 4" descr="A picture containing businesscard, vector graphics&#10;&#10;Description automatically generated">
            <a:extLst>
              <a:ext uri="{FF2B5EF4-FFF2-40B4-BE49-F238E27FC236}">
                <a16:creationId xmlns:a16="http://schemas.microsoft.com/office/drawing/2014/main" id="{A1C642A0-9AAD-4A12-B82D-DFD3BD7B35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94" r="694"/>
          <a:stretch>
            <a:fillRect/>
          </a:stretch>
        </p:blipFill>
        <p:spPr>
          <a:xfrm>
            <a:off x="838200" y="569913"/>
            <a:ext cx="901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D36E-BE7F-43CA-8C93-518D8299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Onboarding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01E5E-EE2A-4450-923A-4C95B9347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Superior Task Management</a:t>
            </a:r>
          </a:p>
          <a:p>
            <a:pPr lvl="1"/>
            <a:r>
              <a:rPr lang="en-US" sz="1600" dirty="0">
                <a:ea typeface="Calibri Light" charset="0"/>
              </a:rPr>
              <a:t>Intuitive self-service tool</a:t>
            </a:r>
          </a:p>
          <a:p>
            <a:pPr lvl="1"/>
            <a:r>
              <a:rPr lang="en-US" sz="1600" dirty="0">
                <a:ea typeface="Calibri Light" charset="0"/>
              </a:rPr>
              <a:t>Customizable for your business</a:t>
            </a:r>
          </a:p>
          <a:p>
            <a:pPr lvl="1"/>
            <a:r>
              <a:rPr lang="en-US" sz="1600" dirty="0">
                <a:ea typeface="Calibri Light" charset="0"/>
              </a:rPr>
              <a:t>Comprehensive audit trail</a:t>
            </a:r>
          </a:p>
          <a:p>
            <a:pPr lvl="1"/>
            <a:r>
              <a:rPr lang="en-US" sz="1600" dirty="0">
                <a:ea typeface="Calibri Light" charset="0"/>
              </a:rPr>
              <a:t>Simple to set-up &amp; manage</a:t>
            </a:r>
          </a:p>
          <a:p>
            <a:pPr lvl="1"/>
            <a:endParaRPr lang="en-US" sz="1600" dirty="0">
              <a:ea typeface="Calibri Light" charset="0"/>
            </a:endParaRPr>
          </a:p>
          <a:p>
            <a:r>
              <a:rPr lang="en-US" dirty="0"/>
              <a:t>Easily Complete New Hire Forms</a:t>
            </a:r>
          </a:p>
          <a:p>
            <a:pPr lvl="1"/>
            <a:r>
              <a:rPr lang="en-US" sz="1600" dirty="0">
                <a:ea typeface="Calibri Light" charset="0"/>
              </a:rPr>
              <a:t>Make your onboarding process electronic </a:t>
            </a:r>
          </a:p>
          <a:p>
            <a:pPr lvl="1"/>
            <a:endParaRPr lang="en-US" sz="1600" dirty="0">
              <a:ea typeface="Calibri Light" charset="0"/>
            </a:endParaRPr>
          </a:p>
          <a:p>
            <a:r>
              <a:rPr lang="en-US" dirty="0"/>
              <a:t>Safety &amp; Training Modernized</a:t>
            </a:r>
          </a:p>
          <a:p>
            <a:pPr lvl="1"/>
            <a:r>
              <a:rPr lang="en-US" sz="1600" dirty="0">
                <a:ea typeface="Calibri Light" charset="0"/>
              </a:rPr>
              <a:t>Modernize training, improve worksite safety, and reduce workers comp costs</a:t>
            </a:r>
          </a:p>
          <a:p>
            <a:pPr lvl="1"/>
            <a:endParaRPr lang="en-US" sz="1600" dirty="0">
              <a:ea typeface="Calibri Light" charset="0"/>
            </a:endParaRPr>
          </a:p>
          <a:p>
            <a:r>
              <a:rPr lang="en-US" dirty="0"/>
              <a:t>Compliance Simplified</a:t>
            </a:r>
          </a:p>
          <a:p>
            <a:pPr lvl="1"/>
            <a:r>
              <a:rPr lang="en-US" sz="1600" dirty="0">
                <a:ea typeface="Calibri Light" charset="0"/>
              </a:rPr>
              <a:t>The online digital file makes tracking policies a walk in the park</a:t>
            </a:r>
          </a:p>
        </p:txBody>
      </p:sp>
      <p:pic>
        <p:nvPicPr>
          <p:cNvPr id="5" name="Picture Placeholder 4" descr="Icon&#10;&#10;Description automatically generated">
            <a:extLst>
              <a:ext uri="{FF2B5EF4-FFF2-40B4-BE49-F238E27FC236}">
                <a16:creationId xmlns:a16="http://schemas.microsoft.com/office/drawing/2014/main" id="{D50202B4-C002-4F80-938A-890116260E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94" r="694"/>
          <a:stretch>
            <a:fillRect/>
          </a:stretch>
        </p:blipFill>
        <p:spPr>
          <a:xfrm>
            <a:off x="838200" y="569913"/>
            <a:ext cx="901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6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8B94E-104B-4261-92E8-9AA23379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Time-Off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45978-B63C-4A09-B1E2-6DE748323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Build the Perfect PTO Policy</a:t>
            </a:r>
          </a:p>
          <a:p>
            <a:pPr lvl="1"/>
            <a:r>
              <a:rPr lang="en-US" sz="1600" dirty="0">
                <a:ea typeface="Calibri Light" charset="0"/>
              </a:rPr>
              <a:t>HR &amp; Manager approvals &amp; permissions</a:t>
            </a:r>
          </a:p>
          <a:p>
            <a:pPr lvl="1"/>
            <a:r>
              <a:rPr lang="en-US" sz="1600" dirty="0">
                <a:ea typeface="Calibri Light" charset="0"/>
              </a:rPr>
              <a:t>Approve requested PTO with one click</a:t>
            </a:r>
          </a:p>
          <a:p>
            <a:pPr lvl="1"/>
            <a:r>
              <a:rPr lang="en-US" sz="1600" dirty="0">
                <a:ea typeface="Calibri Light" charset="0"/>
              </a:rPr>
              <a:t>Customize company policies</a:t>
            </a:r>
          </a:p>
          <a:p>
            <a:pPr lvl="1"/>
            <a:r>
              <a:rPr lang="en-US" sz="1600" dirty="0">
                <a:ea typeface="Calibri Light" charset="0"/>
              </a:rPr>
              <a:t>Configure company holidays</a:t>
            </a:r>
          </a:p>
          <a:p>
            <a:pPr lvl="1"/>
            <a:r>
              <a:rPr lang="en-US" sz="1600" dirty="0">
                <a:ea typeface="Calibri Light" charset="0"/>
              </a:rPr>
              <a:t>Ensure accurate accruals</a:t>
            </a:r>
          </a:p>
          <a:p>
            <a:pPr lvl="1"/>
            <a:r>
              <a:rPr lang="en-US" sz="1600" dirty="0">
                <a:ea typeface="Calibri Light" charset="0"/>
              </a:rPr>
              <a:t>Review your team’s time off history</a:t>
            </a:r>
          </a:p>
          <a:p>
            <a:r>
              <a:rPr lang="en-US" dirty="0"/>
              <a:t>Employee Self-Service</a:t>
            </a:r>
          </a:p>
          <a:p>
            <a:pPr lvl="1"/>
            <a:r>
              <a:rPr lang="en-US" sz="1600" dirty="0">
                <a:ea typeface="Calibri Light" charset="0"/>
              </a:rPr>
              <a:t>Request time off in seconds</a:t>
            </a:r>
          </a:p>
          <a:p>
            <a:pPr lvl="1"/>
            <a:r>
              <a:rPr lang="en-US" sz="1600" dirty="0">
                <a:ea typeface="Calibri Light" charset="0"/>
              </a:rPr>
              <a:t>View available PTO and time off history</a:t>
            </a:r>
          </a:p>
          <a:p>
            <a:pPr lvl="1"/>
            <a:r>
              <a:rPr lang="en-US" sz="1600" dirty="0">
                <a:ea typeface="Calibri Light" charset="0"/>
              </a:rPr>
              <a:t>View pending time off requests</a:t>
            </a:r>
          </a:p>
          <a:p>
            <a:pPr lvl="1"/>
            <a:r>
              <a:rPr lang="en-US" sz="1600" dirty="0">
                <a:ea typeface="Calibri Light" charset="0"/>
              </a:rPr>
              <a:t>Track all your company holidays</a:t>
            </a:r>
          </a:p>
          <a:p>
            <a:pPr lvl="1"/>
            <a:r>
              <a:rPr lang="en-US" sz="1600" dirty="0">
                <a:ea typeface="Calibri Light" charset="0"/>
              </a:rPr>
              <a:t>Real-time insights</a:t>
            </a:r>
          </a:p>
        </p:txBody>
      </p:sp>
      <p:pic>
        <p:nvPicPr>
          <p:cNvPr id="5" name="Picture Placeholder 4" descr="Icon&#10;&#10;Description automatically generated">
            <a:extLst>
              <a:ext uri="{FF2B5EF4-FFF2-40B4-BE49-F238E27FC236}">
                <a16:creationId xmlns:a16="http://schemas.microsoft.com/office/drawing/2014/main" id="{5CEF1BA5-207C-43D6-B233-3AB928A84D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94" r="694"/>
          <a:stretch>
            <a:fillRect/>
          </a:stretch>
        </p:blipFill>
        <p:spPr>
          <a:xfrm>
            <a:off x="838200" y="569913"/>
            <a:ext cx="901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3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12D9F-EB30-4D5A-B898-BCC079602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9B82F-0606-4B53-8F17-68D315562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Benefits</a:t>
            </a:r>
          </a:p>
          <a:p>
            <a:pPr lvl="1"/>
            <a:r>
              <a:rPr lang="en-US" sz="1600" dirty="0">
                <a:ea typeface="Calibri Light" charset="0"/>
              </a:rPr>
              <a:t>Manage and track all your assets from procurement to retirement</a:t>
            </a:r>
          </a:p>
          <a:p>
            <a:pPr lvl="1"/>
            <a:r>
              <a:rPr lang="en-US" sz="1600" dirty="0">
                <a:ea typeface="Calibri Light" charset="0"/>
              </a:rPr>
              <a:t>Reduce the likelihood of assets getting lost or stolen</a:t>
            </a:r>
          </a:p>
          <a:p>
            <a:pPr lvl="1"/>
            <a:r>
              <a:rPr lang="en-US" sz="1600" dirty="0">
                <a:ea typeface="Calibri Light" charset="0"/>
              </a:rPr>
              <a:t>Easily assign assets to new hires and retrieve them from terminated employees</a:t>
            </a:r>
          </a:p>
          <a:p>
            <a:r>
              <a:rPr lang="en-US" dirty="0"/>
              <a:t>One Dashboard </a:t>
            </a:r>
          </a:p>
          <a:p>
            <a:pPr lvl="1"/>
            <a:r>
              <a:rPr lang="en-US" sz="1600" dirty="0">
                <a:ea typeface="Calibri Light" charset="0"/>
              </a:rPr>
              <a:t>Inventory your assents on one central dashboard</a:t>
            </a:r>
          </a:p>
          <a:p>
            <a:r>
              <a:rPr lang="en-US" dirty="0"/>
              <a:t>Detailed Tracking</a:t>
            </a:r>
          </a:p>
          <a:p>
            <a:pPr lvl="1"/>
            <a:r>
              <a:rPr lang="en-US" sz="1600" dirty="0">
                <a:ea typeface="Calibri Light" charset="0"/>
              </a:rPr>
              <a:t>Track asset details like serial numbers, costs, descriptions, &amp; more</a:t>
            </a:r>
          </a:p>
          <a:p>
            <a:r>
              <a:rPr lang="en-US" dirty="0"/>
              <a:t>Easy to Use</a:t>
            </a:r>
          </a:p>
          <a:p>
            <a:pPr lvl="1"/>
            <a:r>
              <a:rPr lang="en-US" sz="1600" dirty="0">
                <a:ea typeface="Calibri Light" charset="0"/>
              </a:rPr>
              <a:t>Manage employee asset assignments with ease</a:t>
            </a:r>
          </a:p>
        </p:txBody>
      </p:sp>
      <p:pic>
        <p:nvPicPr>
          <p:cNvPr id="8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D39AE06A-D02B-4DA0-9A63-EBBB9AE20F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94" r="694"/>
          <a:stretch>
            <a:fillRect/>
          </a:stretch>
        </p:blipFill>
        <p:spPr>
          <a:xfrm>
            <a:off x="838200" y="569913"/>
            <a:ext cx="901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2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29DE-5F4C-44A1-899A-FD492432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D707-9B7E-4EF4-AF23-B751A858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Eligibility Tracking for Hourly Employees</a:t>
            </a:r>
          </a:p>
          <a:p>
            <a:pPr lvl="1"/>
            <a:r>
              <a:rPr lang="en-US" sz="1700" dirty="0">
                <a:ea typeface="Calibri Light" charset="0"/>
              </a:rPr>
              <a:t>Set-up stability and administrative periods</a:t>
            </a:r>
          </a:p>
          <a:p>
            <a:pPr lvl="1"/>
            <a:r>
              <a:rPr lang="en-US" sz="1700" dirty="0">
                <a:ea typeface="Calibri Light" charset="0"/>
              </a:rPr>
              <a:t>Easily track hours during measurement periods</a:t>
            </a:r>
          </a:p>
          <a:p>
            <a:pPr lvl="1"/>
            <a:r>
              <a:rPr lang="en-US" sz="1700" dirty="0">
                <a:ea typeface="Calibri Light" charset="0"/>
              </a:rPr>
              <a:t>Quickly identify eligible employees</a:t>
            </a:r>
          </a:p>
          <a:p>
            <a:pPr lvl="1"/>
            <a:r>
              <a:rPr lang="en-US" sz="1700" dirty="0">
                <a:ea typeface="Calibri Light" charset="0"/>
              </a:rPr>
              <a:t>Simple import of hours</a:t>
            </a:r>
          </a:p>
          <a:p>
            <a:r>
              <a:rPr lang="en-US" dirty="0"/>
              <a:t>Tool for 1094/1095 Reporting</a:t>
            </a:r>
          </a:p>
          <a:p>
            <a:pPr lvl="1"/>
            <a:r>
              <a:rPr lang="en-US" sz="1700" dirty="0">
                <a:ea typeface="Calibri Light" charset="0"/>
              </a:rPr>
              <a:t>Track and categorize your employees</a:t>
            </a:r>
          </a:p>
          <a:p>
            <a:pPr lvl="1"/>
            <a:r>
              <a:rPr lang="en-US" sz="1700" dirty="0">
                <a:ea typeface="Calibri Light" charset="0"/>
              </a:rPr>
              <a:t>Import health plan enrollment data</a:t>
            </a:r>
          </a:p>
          <a:p>
            <a:pPr lvl="1"/>
            <a:r>
              <a:rPr lang="en-US" sz="1700" dirty="0">
                <a:ea typeface="Calibri Light" charset="0"/>
              </a:rPr>
              <a:t>Calculate affordability &amp; monthly FTE</a:t>
            </a:r>
          </a:p>
          <a:p>
            <a:pPr lvl="1"/>
            <a:r>
              <a:rPr lang="en-US" sz="1700" dirty="0">
                <a:ea typeface="Calibri Light" charset="0"/>
              </a:rPr>
              <a:t>Generate and send 1094-C &amp; 1095-C reports</a:t>
            </a:r>
          </a:p>
          <a:p>
            <a:r>
              <a:rPr lang="en-US" dirty="0"/>
              <a:t>What Else is Included? </a:t>
            </a:r>
          </a:p>
          <a:p>
            <a:pPr lvl="1"/>
            <a:r>
              <a:rPr lang="en-US" sz="1700" dirty="0">
                <a:ea typeface="Calibri Light" charset="0"/>
              </a:rPr>
              <a:t>An interactive guide to help navigate the process step-by –step</a:t>
            </a:r>
          </a:p>
          <a:p>
            <a:pPr lvl="1"/>
            <a:r>
              <a:rPr lang="en-US" sz="1700" dirty="0">
                <a:ea typeface="Calibri Light" charset="0"/>
              </a:rPr>
              <a:t>ALE &amp; Affordability calculators</a:t>
            </a:r>
          </a:p>
          <a:p>
            <a:pPr lvl="1"/>
            <a:r>
              <a:rPr lang="en-US" sz="1700" dirty="0">
                <a:ea typeface="Calibri Light" charset="0"/>
              </a:rPr>
              <a:t>Eligibility reports</a:t>
            </a:r>
          </a:p>
          <a:p>
            <a:pPr lvl="1"/>
            <a:r>
              <a:rPr lang="en-US" sz="1700" dirty="0">
                <a:ea typeface="Calibri Light" charset="0"/>
              </a:rPr>
              <a:t>Simple management for variable hour employees</a:t>
            </a:r>
          </a:p>
          <a:p>
            <a:pPr lvl="1"/>
            <a:r>
              <a:rPr lang="en-US" sz="1700" dirty="0">
                <a:ea typeface="Calibri Light" charset="0"/>
              </a:rPr>
              <a:t>Full pre-transmission audit</a:t>
            </a:r>
          </a:p>
        </p:txBody>
      </p:sp>
      <p:pic>
        <p:nvPicPr>
          <p:cNvPr id="5" name="Picture Placeholder 4" descr="Chart, waterfall chart&#10;&#10;Description automatically generated">
            <a:extLst>
              <a:ext uri="{FF2B5EF4-FFF2-40B4-BE49-F238E27FC236}">
                <a16:creationId xmlns:a16="http://schemas.microsoft.com/office/drawing/2014/main" id="{2FEE654A-4B61-4DA5-A531-8CEAB438D2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94" r="694"/>
          <a:stretch>
            <a:fillRect/>
          </a:stretch>
        </p:blipFill>
        <p:spPr>
          <a:xfrm>
            <a:off x="838200" y="569913"/>
            <a:ext cx="901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81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2795-568F-4825-B200-20ADB0E8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COBRA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1368B-4F89-4FA5-B2AE-F2EFA773C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COBRA made simple</a:t>
            </a:r>
          </a:p>
          <a:p>
            <a:pPr lvl="1"/>
            <a:r>
              <a:rPr lang="en-US" sz="1600" dirty="0">
                <a:ea typeface="Calibri Light" charset="0"/>
              </a:rPr>
              <a:t>COBRA automation for groups of all sizes, not just the big guys</a:t>
            </a:r>
          </a:p>
          <a:p>
            <a:pPr lvl="1"/>
            <a:r>
              <a:rPr lang="en-US" sz="1600" dirty="0">
                <a:ea typeface="Calibri Light" charset="0"/>
              </a:rPr>
              <a:t>Automate direct communication with participants and sending all COBRA notices</a:t>
            </a:r>
          </a:p>
          <a:p>
            <a:pPr lvl="1"/>
            <a:r>
              <a:rPr lang="en-US" sz="1600" dirty="0">
                <a:ea typeface="Calibri Light" charset="0"/>
              </a:rPr>
              <a:t>Eliminate error-prone manual processes</a:t>
            </a:r>
          </a:p>
          <a:p>
            <a:pPr lvl="1"/>
            <a:r>
              <a:rPr lang="en-US" sz="1600" dirty="0">
                <a:ea typeface="Calibri Light" charset="0"/>
              </a:rPr>
              <a:t>Enjoy automatic data transmission to TPA’s </a:t>
            </a:r>
          </a:p>
          <a:p>
            <a:pPr lvl="1"/>
            <a:r>
              <a:rPr lang="en-US" sz="1600" dirty="0">
                <a:ea typeface="Calibri Light" charset="0"/>
              </a:rPr>
              <a:t>One system for entry of new hires and terminations</a:t>
            </a:r>
          </a:p>
          <a:p>
            <a:pPr lvl="1"/>
            <a:r>
              <a:rPr lang="en-US" sz="1600" dirty="0">
                <a:ea typeface="Calibri Light" charset="0"/>
              </a:rPr>
              <a:t>National network of </a:t>
            </a:r>
            <a:r>
              <a:rPr lang="en-US" sz="1600" dirty="0">
                <a:ea typeface="Calibri Light" charset="0"/>
                <a:hlinkClick r:id="rId2"/>
              </a:rPr>
              <a:t>integrated TPAs</a:t>
            </a:r>
            <a:endParaRPr lang="en-US" sz="1600" dirty="0">
              <a:ea typeface="Calibri Light" charset="0"/>
            </a:endParaRPr>
          </a:p>
        </p:txBody>
      </p:sp>
      <p:pic>
        <p:nvPicPr>
          <p:cNvPr id="5" name="Picture Placeholder 4" descr="Icon&#10;&#10;Description automatically generated">
            <a:extLst>
              <a:ext uri="{FF2B5EF4-FFF2-40B4-BE49-F238E27FC236}">
                <a16:creationId xmlns:a16="http://schemas.microsoft.com/office/drawing/2014/main" id="{7215AEDC-C363-4B16-8F30-BC080168F6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94" r="694"/>
          <a:stretch>
            <a:fillRect/>
          </a:stretch>
        </p:blipFill>
        <p:spPr>
          <a:xfrm>
            <a:off x="838200" y="569913"/>
            <a:ext cx="901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96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DC2B-3E86-487F-AADD-CD2C36E9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Payroll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F25B0-E1F2-4E31-A3B7-C97682676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Spend More Time Building a Great Business</a:t>
            </a:r>
          </a:p>
          <a:p>
            <a:pPr lvl="1"/>
            <a:r>
              <a:rPr lang="en-US" sz="1600" dirty="0">
                <a:ea typeface="Calibri Light" charset="0"/>
              </a:rPr>
              <a:t>Eliminate dual-entry</a:t>
            </a:r>
          </a:p>
          <a:p>
            <a:pPr lvl="1"/>
            <a:r>
              <a:rPr lang="en-US" sz="1600" dirty="0">
                <a:ea typeface="Calibri Light" charset="0"/>
              </a:rPr>
              <a:t>Available to employers of all sizes</a:t>
            </a:r>
          </a:p>
          <a:p>
            <a:pPr lvl="1"/>
            <a:r>
              <a:rPr lang="en-US" sz="1600" dirty="0">
                <a:ea typeface="Calibri Light" charset="0"/>
              </a:rPr>
              <a:t>Quick turnaround &amp; low cost</a:t>
            </a:r>
          </a:p>
          <a:p>
            <a:pPr lvl="1"/>
            <a:r>
              <a:rPr lang="en-US" sz="1600" dirty="0">
                <a:ea typeface="Calibri Light" charset="0"/>
              </a:rPr>
              <a:t>Improve data accuracy</a:t>
            </a:r>
          </a:p>
          <a:p>
            <a:pPr lvl="1"/>
            <a:r>
              <a:rPr lang="en-US" sz="1600" dirty="0">
                <a:hlinkClick r:id="rId2"/>
              </a:rPr>
              <a:t>Integrated Payroll Partners </a:t>
            </a:r>
            <a:endParaRPr lang="en-US" sz="1600" dirty="0"/>
          </a:p>
        </p:txBody>
      </p:sp>
      <p:pic>
        <p:nvPicPr>
          <p:cNvPr id="5" name="Picture Placeholder 4" descr="Icon&#10;&#10;Description automatically generated">
            <a:extLst>
              <a:ext uri="{FF2B5EF4-FFF2-40B4-BE49-F238E27FC236}">
                <a16:creationId xmlns:a16="http://schemas.microsoft.com/office/drawing/2014/main" id="{3676D827-7FEE-42C2-A75A-FC48638855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94" r="694"/>
          <a:stretch>
            <a:fillRect/>
          </a:stretch>
        </p:blipFill>
        <p:spPr>
          <a:xfrm>
            <a:off x="838200" y="569913"/>
            <a:ext cx="901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2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D883F6-A3F9-FC41-A0E1-B31C5B47D6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ea typeface="Verdana"/>
              </a:rPr>
              <a:t>[Insert your agency name] Overview</a:t>
            </a:r>
            <a:endParaRPr lang="en-US"/>
          </a:p>
          <a:p>
            <a:endParaRPr lang="en-US" sz="1800" dirty="0">
              <a:ea typeface="Verdana"/>
            </a:endParaRPr>
          </a:p>
          <a:p>
            <a:r>
              <a:rPr lang="en-US" sz="1800" dirty="0">
                <a:ea typeface="Verdana"/>
              </a:rPr>
              <a:t>Introduction to Employee Navigator</a:t>
            </a:r>
          </a:p>
          <a:p>
            <a:pPr marL="0" indent="0">
              <a:buNone/>
            </a:pPr>
            <a:endParaRPr lang="en-US" sz="1800" dirty="0">
              <a:ea typeface="Verdana"/>
            </a:endParaRPr>
          </a:p>
          <a:p>
            <a:r>
              <a:rPr lang="en-US" sz="1800" dirty="0">
                <a:ea typeface="Verdana"/>
              </a:rPr>
              <a:t>Demo</a:t>
            </a:r>
          </a:p>
          <a:p>
            <a:pPr lvl="1"/>
            <a:r>
              <a:rPr lang="en-US" sz="1600" dirty="0">
                <a:ea typeface="Verdana"/>
              </a:rPr>
              <a:t>Employee portal</a:t>
            </a:r>
          </a:p>
          <a:p>
            <a:pPr lvl="1"/>
            <a:r>
              <a:rPr lang="en-US" sz="1600" dirty="0">
                <a:ea typeface="Verdana"/>
              </a:rPr>
              <a:t>HR Admin portal</a:t>
            </a:r>
          </a:p>
          <a:p>
            <a:pPr marL="457200" lvl="1" indent="0">
              <a:buNone/>
            </a:pPr>
            <a:endParaRPr lang="en-US" sz="1800" dirty="0">
              <a:ea typeface="Verdana"/>
            </a:endParaRPr>
          </a:p>
          <a:p>
            <a:r>
              <a:rPr lang="en-US" sz="1800" dirty="0">
                <a:ea typeface="Verdana"/>
              </a:rPr>
              <a:t>Q&amp;A</a:t>
            </a:r>
            <a:endParaRPr lang="en-US" sz="1800" dirty="0">
              <a:ea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2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C431-63E6-E94B-A12F-969D5334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942"/>
            <a:ext cx="10515600" cy="1421928"/>
          </a:xfrm>
        </p:spPr>
        <p:txBody>
          <a:bodyPr/>
          <a:lstStyle/>
          <a:p>
            <a:r>
              <a:rPr lang="en-US" dirty="0"/>
              <a:t>[Insert your agency name]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A97EA-B426-7249-86FE-1093A4FE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value prop</a:t>
            </a:r>
          </a:p>
          <a:p>
            <a:r>
              <a:rPr lang="en-US" dirty="0"/>
              <a:t>What sets you apart</a:t>
            </a:r>
          </a:p>
          <a:p>
            <a:r>
              <a:rPr lang="en-US" dirty="0"/>
              <a:t>How technology &amp; automation is becoming part of your service model </a:t>
            </a:r>
          </a:p>
          <a:p>
            <a:r>
              <a:rPr lang="en-US" dirty="0"/>
              <a:t>Why you selected Employee Navigator and why you think company would be good fit</a:t>
            </a:r>
          </a:p>
        </p:txBody>
      </p:sp>
    </p:spTree>
    <p:extLst>
      <p:ext uri="{BB962C8B-B14F-4D97-AF65-F5344CB8AC3E}">
        <p14:creationId xmlns:p14="http://schemas.microsoft.com/office/powerpoint/2010/main" val="86302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99C671-3F34-4372-AA4A-63CC02A1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942"/>
            <a:ext cx="10515600" cy="1421928"/>
          </a:xfrm>
        </p:spPr>
        <p:txBody>
          <a:bodyPr/>
          <a:lstStyle/>
          <a:p>
            <a:r>
              <a:rPr lang="en-US" sz="4800" dirty="0"/>
              <a:t>Employee Navigator’s Proven Track Record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39B63-AFDC-4F12-B4AC-DFA33640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Segoe UI"/>
                <a:ea typeface="Source Sans Pro"/>
                <a:cs typeface="Segoe UI"/>
              </a:rPr>
              <a:t>14M+ </a:t>
            </a:r>
            <a:r>
              <a:rPr lang="en-US" dirty="0">
                <a:latin typeface="Segoe UI"/>
                <a:ea typeface="Source Sans Pro"/>
                <a:cs typeface="Segoe UI"/>
              </a:rPr>
              <a:t>employees on platform</a:t>
            </a:r>
          </a:p>
          <a:p>
            <a:pPr>
              <a:lnSpc>
                <a:spcPct val="150000"/>
              </a:lnSpc>
            </a:pPr>
            <a:r>
              <a:rPr lang="en-US" b="1" dirty="0"/>
              <a:t>32B+ </a:t>
            </a:r>
            <a:r>
              <a:rPr lang="en-US" dirty="0"/>
              <a:t>in active insurance premium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Segoe UI"/>
                <a:ea typeface="Source Sans Pro"/>
                <a:cs typeface="Segoe UI"/>
              </a:rPr>
              <a:t>175K+ </a:t>
            </a:r>
            <a:r>
              <a:rPr lang="en-US" dirty="0">
                <a:latin typeface="Segoe UI"/>
                <a:ea typeface="Source Sans Pro"/>
                <a:cs typeface="Segoe UI"/>
              </a:rPr>
              <a:t>employers</a:t>
            </a:r>
          </a:p>
          <a:p>
            <a:pPr>
              <a:lnSpc>
                <a:spcPct val="150000"/>
              </a:lnSpc>
            </a:pPr>
            <a:r>
              <a:rPr lang="en-US" dirty="0"/>
              <a:t>Average employer size of 100 employees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Range in size from 2-40,000 lives across all industries in 50 states</a:t>
            </a:r>
          </a:p>
        </p:txBody>
      </p:sp>
    </p:spTree>
    <p:extLst>
      <p:ext uri="{BB962C8B-B14F-4D97-AF65-F5344CB8AC3E}">
        <p14:creationId xmlns:p14="http://schemas.microsoft.com/office/powerpoint/2010/main" val="223336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24ECF-131E-49E5-937F-ED111B5D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942"/>
            <a:ext cx="10515600" cy="1421928"/>
          </a:xfrm>
        </p:spPr>
        <p:txBody>
          <a:bodyPr/>
          <a:lstStyle/>
          <a:p>
            <a:r>
              <a:rPr lang="en-US" dirty="0"/>
              <a:t>Why is online enrollment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D9D3E-7DA4-4AA7-83EA-3E64FD212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in one benefits solution</a:t>
            </a:r>
          </a:p>
          <a:p>
            <a:r>
              <a:rPr lang="en-US" dirty="0"/>
              <a:t>Self service enrollment and PTO solution</a:t>
            </a:r>
          </a:p>
          <a:p>
            <a:r>
              <a:rPr lang="en-US" dirty="0"/>
              <a:t>Superior task management</a:t>
            </a:r>
          </a:p>
          <a:p>
            <a:r>
              <a:rPr lang="en-US" dirty="0"/>
              <a:t>Easy to complete new hire forms</a:t>
            </a:r>
          </a:p>
          <a:p>
            <a:r>
              <a:rPr lang="en-US" dirty="0"/>
              <a:t>Safety and training modernized</a:t>
            </a:r>
          </a:p>
          <a:p>
            <a:r>
              <a:rPr lang="en-US" dirty="0"/>
              <a:t>Improve data accuracy </a:t>
            </a:r>
          </a:p>
          <a:p>
            <a:r>
              <a:rPr lang="en-US" dirty="0"/>
              <a:t>Mobile friendly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1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7EDE-356C-4568-80AB-C92106DF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Employee Navigator?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C1DF4-8C37-414F-88D3-1ACB6B94B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Segoe UI"/>
                <a:ea typeface="Source Sans Pro"/>
                <a:cs typeface="Segoe UI"/>
              </a:rPr>
              <a:t>All your HR resources, available on demand</a:t>
            </a:r>
          </a:p>
          <a:p>
            <a:pPr lvl="1"/>
            <a:r>
              <a:rPr lang="en-US" dirty="0"/>
              <a:t>Store and distribute all your company’s documents in one place</a:t>
            </a:r>
          </a:p>
          <a:p>
            <a:pPr lvl="1"/>
            <a:endParaRPr lang="en-US" dirty="0"/>
          </a:p>
          <a:p>
            <a:r>
              <a:rPr lang="en-US" dirty="0">
                <a:latin typeface="Segoe UI"/>
                <a:ea typeface="Source Sans Pro"/>
                <a:cs typeface="Segoe UI"/>
              </a:rPr>
              <a:t>Employee self-service </a:t>
            </a:r>
          </a:p>
          <a:p>
            <a:pPr lvl="1"/>
            <a:r>
              <a:rPr lang="en-US" dirty="0"/>
              <a:t>Benefit elections at the comfort of their home</a:t>
            </a:r>
          </a:p>
          <a:p>
            <a:pPr lvl="1"/>
            <a:r>
              <a:rPr lang="en-US" dirty="0"/>
              <a:t>View company related documents</a:t>
            </a:r>
          </a:p>
          <a:p>
            <a:pPr lvl="1"/>
            <a:endParaRPr lang="en-US" dirty="0"/>
          </a:p>
          <a:p>
            <a:r>
              <a:rPr lang="en-US" dirty="0"/>
              <a:t>Automatic employee updates (say goodbye to dual entry!)</a:t>
            </a:r>
          </a:p>
          <a:p>
            <a:pPr lvl="1"/>
            <a:r>
              <a:rPr lang="en-US" dirty="0"/>
              <a:t>Receive email notifications for changes to employee information such as addresses, promotions, and terminations </a:t>
            </a:r>
          </a:p>
          <a:p>
            <a:pPr lvl="1"/>
            <a:endParaRPr lang="en-US" dirty="0"/>
          </a:p>
          <a:p>
            <a:r>
              <a:rPr lang="en-US" dirty="0"/>
              <a:t>Integrations with carriers, TPAs, and payroll vendors!</a:t>
            </a:r>
          </a:p>
        </p:txBody>
      </p:sp>
    </p:spTree>
    <p:extLst>
      <p:ext uri="{BB962C8B-B14F-4D97-AF65-F5344CB8AC3E}">
        <p14:creationId xmlns:p14="http://schemas.microsoft.com/office/powerpoint/2010/main" val="229034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7BA18E-E8FF-4C39-9BFA-C540DA5A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93668"/>
            <a:ext cx="8188860" cy="923330"/>
          </a:xfrm>
        </p:spPr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04275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E04FEF-21B8-4899-9082-38D2221A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8F7654-99F5-472F-9BEE-4073B9808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399"/>
            <a:ext cx="5257800" cy="4119563"/>
          </a:xfrm>
        </p:spPr>
        <p:txBody>
          <a:bodyPr/>
          <a:lstStyle/>
          <a:p>
            <a:r>
              <a:rPr lang="en-US" dirty="0"/>
              <a:t>SOC2 Type II + HITRUST</a:t>
            </a:r>
          </a:p>
          <a:p>
            <a:pPr lvl="1"/>
            <a:r>
              <a:rPr lang="en-US" sz="1600" dirty="0"/>
              <a:t>To provide customers with a high level of comfort regarding the security of the data we are entrusted with, we completed a SOC2 Type II + HITRUST audit. </a:t>
            </a:r>
          </a:p>
          <a:p>
            <a:pPr lvl="1"/>
            <a:r>
              <a:rPr lang="en-US" sz="1600" dirty="0"/>
              <a:t>A copy of the report can be provided upon request.</a:t>
            </a:r>
          </a:p>
          <a:p>
            <a:r>
              <a:rPr lang="en-US" dirty="0"/>
              <a:t>HIPAA HITECH Compliant</a:t>
            </a:r>
          </a:p>
          <a:p>
            <a:pPr lvl="1"/>
            <a:r>
              <a:rPr lang="en-US" sz="1600" dirty="0"/>
              <a:t>Employee Navigator has undertaken an internal review and documented, where appropriate, its controls environment as a potential Business Associate for entities that may have specific regulatory obligations as covered entities under HIPAA.</a:t>
            </a:r>
          </a:p>
        </p:txBody>
      </p:sp>
      <p:pic>
        <p:nvPicPr>
          <p:cNvPr id="9" name="Picture Placeholder 8" descr="Icon&#10;&#10;Description automatically generated">
            <a:extLst>
              <a:ext uri="{FF2B5EF4-FFF2-40B4-BE49-F238E27FC236}">
                <a16:creationId xmlns:a16="http://schemas.microsoft.com/office/drawing/2014/main" id="{2B069F96-84D1-4108-AF55-1B0E53ED52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002792" y="537366"/>
            <a:ext cx="743712" cy="869105"/>
          </a:xfrm>
          <a:prstGeom prst="rect">
            <a:avLst/>
          </a:prstGeom>
        </p:spPr>
      </p:pic>
      <p:pic>
        <p:nvPicPr>
          <p:cNvPr id="10" name="Picture 2" descr="Image result for soc2 type II">
            <a:extLst>
              <a:ext uri="{FF2B5EF4-FFF2-40B4-BE49-F238E27FC236}">
                <a16:creationId xmlns:a16="http://schemas.microsoft.com/office/drawing/2014/main" id="{BF53E2C4-F440-48DF-8E8D-2272487D3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17" y="2168950"/>
            <a:ext cx="1263530" cy="125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hipaa hitech compliant">
            <a:extLst>
              <a:ext uri="{FF2B5EF4-FFF2-40B4-BE49-F238E27FC236}">
                <a16:creationId xmlns:a16="http://schemas.microsoft.com/office/drawing/2014/main" id="{56DCD989-6CF2-415F-A7F4-FB04BB13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07" y="4346139"/>
            <a:ext cx="2024155" cy="135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GDPR: The Stakes Are High and Time Is of the Essence | Qualys ...">
            <a:extLst>
              <a:ext uri="{FF2B5EF4-FFF2-40B4-BE49-F238E27FC236}">
                <a16:creationId xmlns:a16="http://schemas.microsoft.com/office/drawing/2014/main" id="{28C844A8-25A6-47DD-AEA5-00C25EAA9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259" y="2165438"/>
            <a:ext cx="1263531" cy="12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New York Department of Financial Services Previews Rigorous ...">
            <a:extLst>
              <a:ext uri="{FF2B5EF4-FFF2-40B4-BE49-F238E27FC236}">
                <a16:creationId xmlns:a16="http://schemas.microsoft.com/office/drawing/2014/main" id="{66677C39-009E-490D-B21D-398BB98CD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702" y="2160504"/>
            <a:ext cx="1263530" cy="126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ITRUST Alliance">
            <a:extLst>
              <a:ext uri="{FF2B5EF4-FFF2-40B4-BE49-F238E27FC236}">
                <a16:creationId xmlns:a16="http://schemas.microsoft.com/office/drawing/2014/main" id="{ADC54993-CC90-4966-BA75-F73FD2316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104" y="4497592"/>
            <a:ext cx="2821195" cy="10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52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C041-7F76-4D5D-BFB2-0059CC854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D123B-0543-45C7-BF50-AF6B3E652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Carrier: Send enrollment changes to carriers automatically </a:t>
            </a:r>
          </a:p>
          <a:p>
            <a:r>
              <a:rPr lang="en-US" dirty="0"/>
              <a:t>Payroll: Saves HR users an average of 10,800 hours per month on manual data entry across all companies using the product.</a:t>
            </a:r>
          </a:p>
          <a:p>
            <a:pPr lvl="1"/>
            <a:r>
              <a:rPr lang="en-US" dirty="0"/>
              <a:t>Cleaner data</a:t>
            </a:r>
          </a:p>
          <a:p>
            <a:pPr lvl="1"/>
            <a:r>
              <a:rPr lang="en-US" dirty="0"/>
              <a:t>Automated deduction changes </a:t>
            </a:r>
          </a:p>
          <a:p>
            <a:r>
              <a:rPr lang="en-US" dirty="0"/>
              <a:t>COBRA: Automatically notifies TPA to send DOL and QE forms.</a:t>
            </a:r>
          </a:p>
        </p:txBody>
      </p:sp>
      <p:pic>
        <p:nvPicPr>
          <p:cNvPr id="8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EC32DABE-6AF5-48CA-A496-A33D6408C4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94" r="694"/>
          <a:stretch>
            <a:fillRect/>
          </a:stretch>
        </p:blipFill>
        <p:spPr>
          <a:xfrm>
            <a:off x="838200" y="569913"/>
            <a:ext cx="901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77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 PPT Template_2" id="{6BB95E14-3299-E841-803B-C2771C2022A4}" vid="{2A749A83-2F4F-1347-95ED-FD70DDAF5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da7fb5d-f644-41c5-98cb-3d40eaac7164" xsi:nil="true"/>
    <Date xmlns="ada7fb5d-f644-41c5-98cb-3d40eaac7164" xsi:nil="true"/>
    <TaxCatchAll xmlns="51e5450a-e19a-44e9-ac30-42a8eac37e2a" xsi:nil="true"/>
    <lcf76f155ced4ddcb4097134ff3c332f xmlns="ada7fb5d-f644-41c5-98cb-3d40eaac7164">
      <Terms xmlns="http://schemas.microsoft.com/office/infopath/2007/PartnerControls"/>
    </lcf76f155ced4ddcb4097134ff3c332f>
    <MeetingType xmlns="ada7fb5d-f644-41c5-98cb-3d40eaac716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F531542F34594D8C0B2841B96B8D16" ma:contentTypeVersion="25" ma:contentTypeDescription="Create a new document." ma:contentTypeScope="" ma:versionID="5c72204bb88c6713ce833a1dc9e99506">
  <xsd:schema xmlns:xsd="http://www.w3.org/2001/XMLSchema" xmlns:xs="http://www.w3.org/2001/XMLSchema" xmlns:p="http://schemas.microsoft.com/office/2006/metadata/properties" xmlns:ns2="51e5450a-e19a-44e9-ac30-42a8eac37e2a" xmlns:ns3="ada7fb5d-f644-41c5-98cb-3d40eaac7164" targetNamespace="http://schemas.microsoft.com/office/2006/metadata/properties" ma:root="true" ma:fieldsID="46297b5bac1f85a200a6959b0dc55e5d" ns2:_="" ns3:_="">
    <xsd:import namespace="51e5450a-e19a-44e9-ac30-42a8eac37e2a"/>
    <xsd:import namespace="ada7fb5d-f644-41c5-98cb-3d40eaac7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Date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etingTyp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5450a-e19a-44e9-ac30-42a8eac37e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8" nillable="true" ma:displayName="Taxonomy Catch All Column" ma:hidden="true" ma:list="{e0e63e51-9917-4775-8be9-6e44176044c1}" ma:internalName="TaxCatchAll" ma:showField="CatchAllData" ma:web="51e5450a-e19a-44e9-ac30-42a8eac37e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7fb5d-f644-41c5-98cb-3d40eaac7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Date" ma:index="15" nillable="true" ma:displayName="Date" ma:format="DateOnly" ma:internalName="Date">
      <xsd:simpleType>
        <xsd:restriction base="dms:DateTim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0d5eef2e-e357-4cb7-9a22-c1174c50c0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etingType" ma:index="29" nillable="true" ma:displayName="Meeting Type" ma:format="Dropdown" ma:internalName="MeetingType">
      <xsd:simpleType>
        <xsd:restriction base="dms:Choice">
          <xsd:enumeration value="Tech Lunch"/>
          <xsd:enumeration value="Department Meeting"/>
          <xsd:enumeration value="Team Meeting"/>
          <xsd:enumeration value="One on One"/>
        </xsd:restriction>
      </xsd:simple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0208BA-6FEB-4D9C-80E7-42D28EEEFAC3}">
  <ds:schemaRefs>
    <ds:schemaRef ds:uri="http://schemas.microsoft.com/office/2006/metadata/properties"/>
    <ds:schemaRef ds:uri="http://schemas.microsoft.com/office/infopath/2007/PartnerControls"/>
    <ds:schemaRef ds:uri="ada7fb5d-f644-41c5-98cb-3d40eaac7164"/>
    <ds:schemaRef ds:uri="51e5450a-e19a-44e9-ac30-42a8eac37e2a"/>
  </ds:schemaRefs>
</ds:datastoreItem>
</file>

<file path=customXml/itemProps2.xml><?xml version="1.0" encoding="utf-8"?>
<ds:datastoreItem xmlns:ds="http://schemas.openxmlformats.org/officeDocument/2006/customXml" ds:itemID="{4EB7BFDD-202B-45D4-8A04-BF354E84BB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e5450a-e19a-44e9-ac30-42a8eac37e2a"/>
    <ds:schemaRef ds:uri="ada7fb5d-f644-41c5-98cb-3d40eaac7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6B97AC-04E2-4D7B-8BF6-3ED7B13212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 Branded PPT Template SMALL</Template>
  <TotalTime>18</TotalTime>
  <Words>773</Words>
  <Application>Microsoft Office PowerPoint</Application>
  <PresentationFormat>Widescreen</PresentationFormat>
  <Paragraphs>141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Gotham Book</vt:lpstr>
      <vt:lpstr>Open Sans</vt:lpstr>
      <vt:lpstr>Segoe UI</vt:lpstr>
      <vt:lpstr>System Font Regular</vt:lpstr>
      <vt:lpstr>Verdana</vt:lpstr>
      <vt:lpstr>Office Theme</vt:lpstr>
      <vt:lpstr>  Introduction to  Employee Navigator</vt:lpstr>
      <vt:lpstr>PowerPoint Presentation</vt:lpstr>
      <vt:lpstr>[Insert your agency name] Overview</vt:lpstr>
      <vt:lpstr>Employee Navigator’s Proven Track Record</vt:lpstr>
      <vt:lpstr>Why is online enrollment important?</vt:lpstr>
      <vt:lpstr>Why Employee Navigator?</vt:lpstr>
      <vt:lpstr>Demo</vt:lpstr>
      <vt:lpstr>Security</vt:lpstr>
      <vt:lpstr>Integrations</vt:lpstr>
      <vt:lpstr>Benefits Administration</vt:lpstr>
      <vt:lpstr>New Hire Onboarding</vt:lpstr>
      <vt:lpstr>Time-Off Tracking</vt:lpstr>
      <vt:lpstr>Asset Tracking</vt:lpstr>
      <vt:lpstr>ACA Reporting</vt:lpstr>
      <vt:lpstr>Integrated COBRA</vt:lpstr>
      <vt:lpstr>Integrated Payroll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Elliott Schendel</dc:creator>
  <cp:lastModifiedBy>Elliott Schendel</cp:lastModifiedBy>
  <cp:revision>17</cp:revision>
  <dcterms:created xsi:type="dcterms:W3CDTF">2022-02-03T14:48:28Z</dcterms:created>
  <dcterms:modified xsi:type="dcterms:W3CDTF">2025-03-20T14:50:05Z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0x010100DBF531542F34594D8C0B2841B96B8D16</vt:lpwstr>
  </property>
  <property fmtid="{D5CDD505-2E9C-101B-9397-08002B2CF9AE}" pid="3" name="MediaServiceImageTags">
    <vt:lpwstr/>
  </property>
</Properties>
</file>